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8288000" cy="10287000"/>
  <p:notesSz cx="6858000" cy="9144000"/>
  <p:embeddedFontLst>
    <p:embeddedFont>
      <p:font typeface="Childling" charset="1" panose="00000000000000000000"/>
      <p:regular r:id="rId44"/>
    </p:embeddedFont>
    <p:embeddedFont>
      <p:font typeface="Handy Casual" charset="1" panose="0000050000000000000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4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8.png" Type="http://schemas.openxmlformats.org/officeDocument/2006/relationships/image"/><Relationship Id="rId5" Target="../media/image31.png" Type="http://schemas.openxmlformats.org/officeDocument/2006/relationships/image"/><Relationship Id="rId6" Target="../media/image4.png" Type="http://schemas.openxmlformats.org/officeDocument/2006/relationships/image"/><Relationship Id="rId7" Target="../media/image49.png" Type="http://schemas.openxmlformats.org/officeDocument/2006/relationships/image"/><Relationship Id="rId8" Target="../media/image34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png" Type="http://schemas.openxmlformats.org/officeDocument/2006/relationships/image"/><Relationship Id="rId4" Target="../media/image48.pn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15" Target="../media/image54.png" Type="http://schemas.openxmlformats.org/officeDocument/2006/relationships/image"/><Relationship Id="rId16" Target="../media/image55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56.png" Type="http://schemas.openxmlformats.org/officeDocument/2006/relationships/image"/><Relationship Id="rId5" Target="../media/image57.svg" Type="http://schemas.openxmlformats.org/officeDocument/2006/relationships/image"/><Relationship Id="rId6" Target="../media/image58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67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43417" y="781050"/>
            <a:ext cx="7430141" cy="2272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5"/>
              </a:lnSpc>
            </a:pPr>
            <a:r>
              <a:rPr lang="en-US" sz="13348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Inteligencia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440222" y="2587726"/>
            <a:ext cx="11082914" cy="363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364"/>
              </a:lnSpc>
              <a:spcBef>
                <a:spcPct val="0"/>
              </a:spcBef>
            </a:pPr>
            <a:r>
              <a:rPr lang="en-US" sz="21314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Emocional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492098" y="5612140"/>
            <a:ext cx="9605093" cy="733480"/>
          </a:xfrm>
          <a:custGeom>
            <a:avLst/>
            <a:gdLst/>
            <a:ahLst/>
            <a:cxnLst/>
            <a:rect r="r" b="b" t="t" l="l"/>
            <a:pathLst>
              <a:path h="733480" w="9605093">
                <a:moveTo>
                  <a:pt x="0" y="0"/>
                </a:moveTo>
                <a:lnTo>
                  <a:pt x="9605092" y="0"/>
                </a:lnTo>
                <a:lnTo>
                  <a:pt x="9605092" y="733480"/>
                </a:lnTo>
                <a:lnTo>
                  <a:pt x="0" y="733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16707">
            <a:off x="14348203" y="89532"/>
            <a:ext cx="5286356" cy="5777439"/>
          </a:xfrm>
          <a:custGeom>
            <a:avLst/>
            <a:gdLst/>
            <a:ahLst/>
            <a:cxnLst/>
            <a:rect r="r" b="b" t="t" l="l"/>
            <a:pathLst>
              <a:path h="5777439" w="5286356">
                <a:moveTo>
                  <a:pt x="0" y="0"/>
                </a:moveTo>
                <a:lnTo>
                  <a:pt x="5286356" y="0"/>
                </a:lnTo>
                <a:lnTo>
                  <a:pt x="5286356" y="5777438"/>
                </a:lnTo>
                <a:lnTo>
                  <a:pt x="0" y="5777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77785">
            <a:off x="13977944" y="5100244"/>
            <a:ext cx="3276911" cy="5416382"/>
          </a:xfrm>
          <a:custGeom>
            <a:avLst/>
            <a:gdLst/>
            <a:ahLst/>
            <a:cxnLst/>
            <a:rect r="r" b="b" t="t" l="l"/>
            <a:pathLst>
              <a:path h="5416382" w="3276911">
                <a:moveTo>
                  <a:pt x="0" y="0"/>
                </a:moveTo>
                <a:lnTo>
                  <a:pt x="3276911" y="0"/>
                </a:lnTo>
                <a:lnTo>
                  <a:pt x="3276911" y="5416382"/>
                </a:lnTo>
                <a:lnTo>
                  <a:pt x="0" y="54163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574719">
            <a:off x="590293" y="6203867"/>
            <a:ext cx="4404744" cy="4540973"/>
          </a:xfrm>
          <a:custGeom>
            <a:avLst/>
            <a:gdLst/>
            <a:ahLst/>
            <a:cxnLst/>
            <a:rect r="r" b="b" t="t" l="l"/>
            <a:pathLst>
              <a:path h="4540973" w="4404744">
                <a:moveTo>
                  <a:pt x="4404744" y="0"/>
                </a:moveTo>
                <a:lnTo>
                  <a:pt x="0" y="0"/>
                </a:lnTo>
                <a:lnTo>
                  <a:pt x="0" y="4540973"/>
                </a:lnTo>
                <a:lnTo>
                  <a:pt x="4404744" y="4540973"/>
                </a:lnTo>
                <a:lnTo>
                  <a:pt x="4404744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2598577">
            <a:off x="-766316" y="-135850"/>
            <a:ext cx="4218290" cy="5828379"/>
          </a:xfrm>
          <a:custGeom>
            <a:avLst/>
            <a:gdLst/>
            <a:ahLst/>
            <a:cxnLst/>
            <a:rect r="r" b="b" t="t" l="l"/>
            <a:pathLst>
              <a:path h="5828379" w="4218290">
                <a:moveTo>
                  <a:pt x="4218290" y="0"/>
                </a:moveTo>
                <a:lnTo>
                  <a:pt x="0" y="0"/>
                </a:lnTo>
                <a:lnTo>
                  <a:pt x="0" y="5828379"/>
                </a:lnTo>
                <a:lnTo>
                  <a:pt x="4218290" y="5828379"/>
                </a:lnTo>
                <a:lnTo>
                  <a:pt x="421829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92098" y="9613811"/>
            <a:ext cx="9454448" cy="713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40"/>
              </a:lnSpc>
            </a:pPr>
            <a:r>
              <a:rPr lang="en-US" sz="4171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Competencias para la Vida </a:t>
            </a:r>
            <a:r>
              <a:rPr lang="en-US" sz="4171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Inteligencia Emocional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40287" y="3549394"/>
            <a:ext cx="7603713" cy="580647"/>
          </a:xfrm>
          <a:custGeom>
            <a:avLst/>
            <a:gdLst/>
            <a:ahLst/>
            <a:cxnLst/>
            <a:rect r="r" b="b" t="t" l="l"/>
            <a:pathLst>
              <a:path h="580647" w="7603713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4652" y="4520974"/>
            <a:ext cx="10422332" cy="301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5"/>
              </a:lnSpc>
            </a:pPr>
            <a:r>
              <a:rPr lang="en-US" sz="4303" spc="9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Daniel G</a:t>
            </a:r>
            <a:r>
              <a:rPr lang="en-US" sz="4303" spc="9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oleman (1995) define la inteligencia emocional como la capacidad de reconocer, comprender y gestionar las propias emociones, así como comprender las emociones de las demás personas.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49219" y="2407410"/>
            <a:ext cx="11275208" cy="1141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72"/>
              </a:lnSpc>
              <a:spcBef>
                <a:spcPct val="0"/>
              </a:spcBef>
            </a:pPr>
            <a:r>
              <a:rPr lang="en-US" sz="66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¿Qué</a:t>
            </a:r>
            <a:r>
              <a:rPr lang="en-US" sz="66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es la Inteligencia Emocional?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1032206" y="0"/>
            <a:ext cx="7255794" cy="10287000"/>
            <a:chOff x="0" y="0"/>
            <a:chExt cx="906876" cy="12857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06876" cy="1285735"/>
            </a:xfrm>
            <a:custGeom>
              <a:avLst/>
              <a:gdLst/>
              <a:ahLst/>
              <a:cxnLst/>
              <a:rect r="r" b="b" t="t" l="l"/>
              <a:pathLst>
                <a:path h="1285735" w="906876">
                  <a:moveTo>
                    <a:pt x="0" y="0"/>
                  </a:moveTo>
                  <a:lnTo>
                    <a:pt x="906876" y="0"/>
                  </a:lnTo>
                  <a:lnTo>
                    <a:pt x="906876" y="1285735"/>
                  </a:lnTo>
                  <a:lnTo>
                    <a:pt x="0" y="1285735"/>
                  </a:lnTo>
                  <a:close/>
                </a:path>
              </a:pathLst>
            </a:custGeom>
            <a:blipFill>
              <a:blip r:embed="rId4"/>
              <a:stretch>
                <a:fillRect l="-32668" t="0" r="-32668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586869">
            <a:off x="7638589" y="7672156"/>
            <a:ext cx="1823474" cy="2069190"/>
          </a:xfrm>
          <a:custGeom>
            <a:avLst/>
            <a:gdLst/>
            <a:ahLst/>
            <a:cxnLst/>
            <a:rect r="r" b="b" t="t" l="l"/>
            <a:pathLst>
              <a:path h="2069190" w="1823474">
                <a:moveTo>
                  <a:pt x="0" y="0"/>
                </a:moveTo>
                <a:lnTo>
                  <a:pt x="1823473" y="0"/>
                </a:lnTo>
                <a:lnTo>
                  <a:pt x="1823473" y="2069190"/>
                </a:lnTo>
                <a:lnTo>
                  <a:pt x="0" y="206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76089" y="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13361" y="2243405"/>
            <a:ext cx="7628550" cy="8454844"/>
          </a:xfrm>
          <a:custGeom>
            <a:avLst/>
            <a:gdLst/>
            <a:ahLst/>
            <a:cxnLst/>
            <a:rect r="r" b="b" t="t" l="l"/>
            <a:pathLst>
              <a:path h="8454844" w="7628550">
                <a:moveTo>
                  <a:pt x="0" y="0"/>
                </a:moveTo>
                <a:lnTo>
                  <a:pt x="7628550" y="0"/>
                </a:lnTo>
                <a:lnTo>
                  <a:pt x="7628550" y="8454844"/>
                </a:lnTo>
                <a:lnTo>
                  <a:pt x="0" y="845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387" r="0" b="-2838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708784" y="7459358"/>
            <a:ext cx="2622783" cy="3084701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785218" y="1296606"/>
            <a:ext cx="14855701" cy="834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30"/>
              </a:lnSpc>
              <a:spcBef>
                <a:spcPct val="0"/>
              </a:spcBef>
            </a:pPr>
            <a:r>
              <a:rPr lang="en-US" sz="48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Herramienta para la convivencia y el bienestar estudiantil en 8° año.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67755" y="2696157"/>
            <a:ext cx="6894680" cy="6305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spc="9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inteligencia emocional permite reconocer, comprender y gestionar las emociones propias y las de los demás. Su desarrollo favorece la convivencia pacífica, el bienestar integral y la construcción de relaciones saludables dentro y fuera del contexto educativo.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2026001">
            <a:off x="15200197" y="-731885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249380" y="-627154"/>
            <a:ext cx="4034268" cy="1907109"/>
          </a:xfrm>
          <a:custGeom>
            <a:avLst/>
            <a:gdLst/>
            <a:ahLst/>
            <a:cxnLst/>
            <a:rect r="r" b="b" t="t" l="l"/>
            <a:pathLst>
              <a:path h="1907109" w="4034268">
                <a:moveTo>
                  <a:pt x="4034269" y="0"/>
                </a:moveTo>
                <a:lnTo>
                  <a:pt x="0" y="0"/>
                </a:lnTo>
                <a:lnTo>
                  <a:pt x="0" y="1907109"/>
                </a:lnTo>
                <a:lnTo>
                  <a:pt x="4034269" y="1907109"/>
                </a:lnTo>
                <a:lnTo>
                  <a:pt x="403426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153944">
            <a:off x="10121699" y="2743744"/>
            <a:ext cx="1953055" cy="646284"/>
          </a:xfrm>
          <a:custGeom>
            <a:avLst/>
            <a:gdLst/>
            <a:ahLst/>
            <a:cxnLst/>
            <a:rect r="r" b="b" t="t" l="l"/>
            <a:pathLst>
              <a:path h="646284" w="1953055">
                <a:moveTo>
                  <a:pt x="0" y="0"/>
                </a:moveTo>
                <a:lnTo>
                  <a:pt x="1953055" y="0"/>
                </a:lnTo>
                <a:lnTo>
                  <a:pt x="1953055" y="646283"/>
                </a:lnTo>
                <a:lnTo>
                  <a:pt x="0" y="646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24126">
            <a:off x="10265895" y="6349283"/>
            <a:ext cx="1664663" cy="550852"/>
          </a:xfrm>
          <a:custGeom>
            <a:avLst/>
            <a:gdLst/>
            <a:ahLst/>
            <a:cxnLst/>
            <a:rect r="r" b="b" t="t" l="l"/>
            <a:pathLst>
              <a:path h="550852" w="1664663">
                <a:moveTo>
                  <a:pt x="0" y="0"/>
                </a:moveTo>
                <a:lnTo>
                  <a:pt x="1664663" y="0"/>
                </a:lnTo>
                <a:lnTo>
                  <a:pt x="1664663" y="550852"/>
                </a:lnTo>
                <a:lnTo>
                  <a:pt x="0" y="550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7176102" y="2247292"/>
            <a:ext cx="1599564" cy="529310"/>
          </a:xfrm>
          <a:custGeom>
            <a:avLst/>
            <a:gdLst/>
            <a:ahLst/>
            <a:cxnLst/>
            <a:rect r="r" b="b" t="t" l="l"/>
            <a:pathLst>
              <a:path h="529310" w="1599564">
                <a:moveTo>
                  <a:pt x="1599564" y="0"/>
                </a:moveTo>
                <a:lnTo>
                  <a:pt x="0" y="0"/>
                </a:lnTo>
                <a:lnTo>
                  <a:pt x="0" y="529310"/>
                </a:lnTo>
                <a:lnTo>
                  <a:pt x="1599564" y="529310"/>
                </a:lnTo>
                <a:lnTo>
                  <a:pt x="159956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-1378229">
            <a:off x="4744509" y="5780344"/>
            <a:ext cx="1670522" cy="552791"/>
          </a:xfrm>
          <a:custGeom>
            <a:avLst/>
            <a:gdLst/>
            <a:ahLst/>
            <a:cxnLst/>
            <a:rect r="r" b="b" t="t" l="l"/>
            <a:pathLst>
              <a:path h="552791" w="1670522">
                <a:moveTo>
                  <a:pt x="1670522" y="0"/>
                </a:moveTo>
                <a:lnTo>
                  <a:pt x="0" y="0"/>
                </a:lnTo>
                <a:lnTo>
                  <a:pt x="0" y="552791"/>
                </a:lnTo>
                <a:lnTo>
                  <a:pt x="1670522" y="552791"/>
                </a:lnTo>
                <a:lnTo>
                  <a:pt x="167052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186064" y="3849502"/>
            <a:ext cx="3915873" cy="3343176"/>
          </a:xfrm>
          <a:custGeom>
            <a:avLst/>
            <a:gdLst/>
            <a:ahLst/>
            <a:cxnLst/>
            <a:rect r="r" b="b" t="t" l="l"/>
            <a:pathLst>
              <a:path h="3343176" w="3915873">
                <a:moveTo>
                  <a:pt x="0" y="0"/>
                </a:moveTo>
                <a:lnTo>
                  <a:pt x="3915872" y="0"/>
                </a:lnTo>
                <a:lnTo>
                  <a:pt x="3915872" y="3343177"/>
                </a:lnTo>
                <a:lnTo>
                  <a:pt x="0" y="3343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46115" y="-110798"/>
            <a:ext cx="14096527" cy="92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25"/>
              </a:lnSpc>
              <a:spcBef>
                <a:spcPct val="0"/>
              </a:spcBef>
            </a:pPr>
            <a:r>
              <a:rPr lang="en-US" sz="5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¿Por qué trabajar la Inteligencia Emocional?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2909" y="7116479"/>
            <a:ext cx="7680302" cy="3702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Reduc</a:t>
            </a: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conflictos</a:t>
            </a:r>
          </a:p>
          <a:p>
            <a:pPr algn="ctr">
              <a:lnSpc>
                <a:spcPts val="4899"/>
              </a:lnSpc>
            </a:pP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Cuando el estudiantado aprende a reconocer y regular sus emociones, disminuyen las conductas impulsivas y se fortalecen estrategias pacíficas para la resolución de conflictos.</a:t>
            </a:r>
          </a:p>
          <a:p>
            <a:pPr algn="ctr">
              <a:lnSpc>
                <a:spcPts val="48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432371" y="6548509"/>
            <a:ext cx="6428972" cy="364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</a:t>
            </a: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ortalece el bienestar emocional</a:t>
            </a:r>
          </a:p>
          <a:p>
            <a:pPr algn="ctr">
              <a:lnSpc>
                <a:spcPts val="4899"/>
              </a:lnSpc>
            </a:pP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desarrollar habilidades para afrontar situaciones de estrés, frustración o presión social, promoviendo una mejor salud mental y calidad de vida.</a:t>
            </a:r>
          </a:p>
          <a:p>
            <a:pPr algn="ctr">
              <a:lnSpc>
                <a:spcPts val="4480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3894711" y="-1181214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5"/>
                </a:lnTo>
                <a:lnTo>
                  <a:pt x="0" y="34580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true" flipV="false" rot="0">
            <a:off x="15595105" y="8829137"/>
            <a:ext cx="6167884" cy="2915727"/>
          </a:xfrm>
          <a:custGeom>
            <a:avLst/>
            <a:gdLst/>
            <a:ahLst/>
            <a:cxnLst/>
            <a:rect r="r" b="b" t="t" l="l"/>
            <a:pathLst>
              <a:path h="2915727" w="6167884">
                <a:moveTo>
                  <a:pt x="6167884" y="0"/>
                </a:moveTo>
                <a:lnTo>
                  <a:pt x="0" y="0"/>
                </a:lnTo>
                <a:lnTo>
                  <a:pt x="0" y="2915726"/>
                </a:lnTo>
                <a:lnTo>
                  <a:pt x="6167884" y="2915726"/>
                </a:lnTo>
                <a:lnTo>
                  <a:pt x="616788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-9262831">
            <a:off x="-442472" y="9441349"/>
            <a:ext cx="1633168" cy="1137279"/>
          </a:xfrm>
          <a:custGeom>
            <a:avLst/>
            <a:gdLst/>
            <a:ahLst/>
            <a:cxnLst/>
            <a:rect r="r" b="b" t="t" l="l"/>
            <a:pathLst>
              <a:path h="1137279" w="1633168">
                <a:moveTo>
                  <a:pt x="0" y="0"/>
                </a:moveTo>
                <a:lnTo>
                  <a:pt x="1633168" y="0"/>
                </a:lnTo>
                <a:lnTo>
                  <a:pt x="1633168" y="1137279"/>
                </a:lnTo>
                <a:lnTo>
                  <a:pt x="0" y="11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533220" y="6929061"/>
            <a:ext cx="825791" cy="82579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630874" y="2151353"/>
            <a:ext cx="825791" cy="82579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 strike="noStrike" u="non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6309953" y="1451090"/>
            <a:ext cx="825791" cy="82579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019476" y="7585173"/>
            <a:ext cx="825791" cy="82579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1638098" y="1459329"/>
            <a:ext cx="5497646" cy="4798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</a:t>
            </a: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orece el aprendizaje</a:t>
            </a:r>
          </a:p>
          <a:p>
            <a:pPr algn="ctr">
              <a:lnSpc>
                <a:spcPts val="4899"/>
              </a:lnSpc>
            </a:pP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Las emociones influyen directamente en la atención, la motivación y la memoria. Un adecuado manejo emocional contribuye a un ambiente propicio para el aprendizaje significativo.</a:t>
            </a:r>
          </a:p>
          <a:p>
            <a:pPr algn="l">
              <a:lnSpc>
                <a:spcPts val="3690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-45006" y="2161061"/>
            <a:ext cx="7590636" cy="4179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Mej</a:t>
            </a: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ora la convivencia</a:t>
            </a:r>
          </a:p>
          <a:p>
            <a:pPr algn="ctr">
              <a:lnSpc>
                <a:spcPts val="4899"/>
              </a:lnSpc>
            </a:pPr>
            <a:r>
              <a:rPr lang="en-US" sz="3499" spc="76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inteligencia emocional favorece el respeto, la empatía y la comunicación asertiva, permitiendo construir relaciones interpersonales más saludables dentro del aula y la comunidad educativa.</a:t>
            </a:r>
          </a:p>
          <a:p>
            <a:pPr algn="ctr">
              <a:lnSpc>
                <a:spcPts val="369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7836" y="1127281"/>
            <a:ext cx="6802916" cy="1815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24"/>
              </a:lnSpc>
            </a:pPr>
            <a:r>
              <a:rPr lang="en-US" sz="74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Regulación emocional </a:t>
            </a:r>
          </a:p>
          <a:p>
            <a:pPr algn="l">
              <a:lnSpc>
                <a:spcPts val="2142"/>
              </a:lnSpc>
            </a:pPr>
          </a:p>
          <a:p>
            <a:pPr algn="l" marL="0" indent="0" lvl="0">
              <a:lnSpc>
                <a:spcPts val="2142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4617438" y="2111308"/>
            <a:ext cx="7603713" cy="580647"/>
          </a:xfrm>
          <a:custGeom>
            <a:avLst/>
            <a:gdLst/>
            <a:ahLst/>
            <a:cxnLst/>
            <a:rect r="r" b="b" t="t" l="l"/>
            <a:pathLst>
              <a:path h="580647" w="7603713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1599" y="4010927"/>
            <a:ext cx="17467841" cy="3635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05"/>
              </a:lnSpc>
            </a:pPr>
            <a:r>
              <a:rPr lang="en-US" sz="4146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Rafa</a:t>
            </a:r>
            <a:r>
              <a:rPr lang="en-US" sz="4146" spc="91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Bisquerra, presidente de la red internacional de educacion emocional y bienestar RIEEB, define la regulación emocional como la capacidad de gestionar adecuadamente las emociones para favorecer el bienestar personal, las relaciones interpersonales y la convivencia. No consiste en reprimir lo que sentimos, sino en comprender nuestras emociones y actuar de manera consciente frente a ellas.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21600000">
            <a:off x="7272319" y="7502800"/>
            <a:ext cx="2470977" cy="2784200"/>
          </a:xfrm>
          <a:custGeom>
            <a:avLst/>
            <a:gdLst/>
            <a:ahLst/>
            <a:cxnLst/>
            <a:rect r="r" b="b" t="t" l="l"/>
            <a:pathLst>
              <a:path h="2784200" w="2470977">
                <a:moveTo>
                  <a:pt x="2470978" y="2784200"/>
                </a:moveTo>
                <a:lnTo>
                  <a:pt x="0" y="2784200"/>
                </a:lnTo>
                <a:lnTo>
                  <a:pt x="0" y="0"/>
                </a:lnTo>
                <a:lnTo>
                  <a:pt x="2470978" y="0"/>
                </a:lnTo>
                <a:lnTo>
                  <a:pt x="2470978" y="278420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81070">
            <a:off x="14939818" y="-296098"/>
            <a:ext cx="4316102" cy="3559800"/>
          </a:xfrm>
          <a:custGeom>
            <a:avLst/>
            <a:gdLst/>
            <a:ahLst/>
            <a:cxnLst/>
            <a:rect r="r" b="b" t="t" l="l"/>
            <a:pathLst>
              <a:path h="3559800" w="4316102">
                <a:moveTo>
                  <a:pt x="0" y="0"/>
                </a:moveTo>
                <a:lnTo>
                  <a:pt x="4316103" y="0"/>
                </a:lnTo>
                <a:lnTo>
                  <a:pt x="4316103" y="3559800"/>
                </a:lnTo>
                <a:lnTo>
                  <a:pt x="0" y="3559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059" r="0" b="-205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89594">
            <a:off x="-898554" y="-1022268"/>
            <a:ext cx="3854508" cy="4101936"/>
          </a:xfrm>
          <a:custGeom>
            <a:avLst/>
            <a:gdLst/>
            <a:ahLst/>
            <a:cxnLst/>
            <a:rect r="r" b="b" t="t" l="l"/>
            <a:pathLst>
              <a:path h="4101936" w="3854508">
                <a:moveTo>
                  <a:pt x="0" y="0"/>
                </a:moveTo>
                <a:lnTo>
                  <a:pt x="3854508" y="0"/>
                </a:lnTo>
                <a:lnTo>
                  <a:pt x="3854508" y="4101936"/>
                </a:lnTo>
                <a:lnTo>
                  <a:pt x="0" y="4101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059" r="0" b="-2059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7836" y="1127281"/>
            <a:ext cx="6802916" cy="1815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24"/>
              </a:lnSpc>
            </a:pPr>
            <a:r>
              <a:rPr lang="en-US" sz="74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Regulación emocional </a:t>
            </a:r>
          </a:p>
          <a:p>
            <a:pPr algn="l">
              <a:lnSpc>
                <a:spcPts val="2142"/>
              </a:lnSpc>
            </a:pPr>
          </a:p>
          <a:p>
            <a:pPr algn="l" marL="0" indent="0" lvl="0">
              <a:lnSpc>
                <a:spcPts val="2142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6850050" y="-1303115"/>
            <a:ext cx="2293950" cy="2584733"/>
          </a:xfrm>
          <a:custGeom>
            <a:avLst/>
            <a:gdLst/>
            <a:ahLst/>
            <a:cxnLst/>
            <a:rect r="r" b="b" t="t" l="l"/>
            <a:pathLst>
              <a:path h="2584733" w="2293950">
                <a:moveTo>
                  <a:pt x="0" y="0"/>
                </a:moveTo>
                <a:lnTo>
                  <a:pt x="2293950" y="0"/>
                </a:lnTo>
                <a:lnTo>
                  <a:pt x="2293950" y="2584732"/>
                </a:lnTo>
                <a:lnTo>
                  <a:pt x="0" y="2584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81070">
            <a:off x="15199258" y="-457319"/>
            <a:ext cx="3717497" cy="3066088"/>
          </a:xfrm>
          <a:custGeom>
            <a:avLst/>
            <a:gdLst/>
            <a:ahLst/>
            <a:cxnLst/>
            <a:rect r="r" b="b" t="t" l="l"/>
            <a:pathLst>
              <a:path h="3066088" w="3717497">
                <a:moveTo>
                  <a:pt x="0" y="0"/>
                </a:moveTo>
                <a:lnTo>
                  <a:pt x="3717497" y="0"/>
                </a:lnTo>
                <a:lnTo>
                  <a:pt x="3717497" y="3066088"/>
                </a:lnTo>
                <a:lnTo>
                  <a:pt x="0" y="3066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059" r="0" b="-205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89594">
            <a:off x="-998298" y="-831201"/>
            <a:ext cx="3495425" cy="3719803"/>
          </a:xfrm>
          <a:custGeom>
            <a:avLst/>
            <a:gdLst/>
            <a:ahLst/>
            <a:cxnLst/>
            <a:rect r="r" b="b" t="t" l="l"/>
            <a:pathLst>
              <a:path h="3719803" w="3495425">
                <a:moveTo>
                  <a:pt x="0" y="0"/>
                </a:moveTo>
                <a:lnTo>
                  <a:pt x="3495425" y="0"/>
                </a:lnTo>
                <a:lnTo>
                  <a:pt x="3495425" y="3719802"/>
                </a:lnTo>
                <a:lnTo>
                  <a:pt x="0" y="37198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059" r="0" b="-205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4069" y="6308254"/>
            <a:ext cx="5652530" cy="3978746"/>
            <a:chOff x="0" y="0"/>
            <a:chExt cx="757792" cy="533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7791" cy="533400"/>
            </a:xfrm>
            <a:custGeom>
              <a:avLst/>
              <a:gdLst/>
              <a:ahLst/>
              <a:cxnLst/>
              <a:rect r="r" b="b" t="t" l="l"/>
              <a:pathLst>
                <a:path h="533400" w="757791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0048" r="0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49415" y="7027627"/>
            <a:ext cx="4639921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61C8E8"/>
                </a:solidFill>
                <a:latin typeface="Handy Casual"/>
                <a:ea typeface="Handy Casual"/>
                <a:cs typeface="Handy Casual"/>
                <a:sym typeface="Handy Casual"/>
              </a:rPr>
              <a:t>Identificar las emociones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61C8E8"/>
                </a:solidFill>
                <a:latin typeface="Handy Casual"/>
                <a:ea typeface="Handy Casual"/>
                <a:cs typeface="Handy Casual"/>
                <a:sym typeface="Handy Casual"/>
              </a:rPr>
              <a:t>Implica reconocer qué emoción estamos experimentando en un momento determinado.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49509" y="2210705"/>
            <a:ext cx="5821313" cy="4097549"/>
            <a:chOff x="0" y="0"/>
            <a:chExt cx="757792" cy="533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7791" cy="533400"/>
            </a:xfrm>
            <a:custGeom>
              <a:avLst/>
              <a:gdLst/>
              <a:ahLst/>
              <a:cxnLst/>
              <a:rect r="r" b="b" t="t" l="l"/>
              <a:pathLst>
                <a:path h="533400" w="757791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0048" r="0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2494888" y="3059272"/>
            <a:ext cx="4013353" cy="3056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ACB7"/>
                </a:solidFill>
                <a:latin typeface="Handy Casual"/>
                <a:ea typeface="Handy Casual"/>
                <a:cs typeface="Handy Casual"/>
                <a:sym typeface="Handy Casual"/>
              </a:rPr>
              <a:t>Compr</a:t>
            </a:r>
            <a:r>
              <a:rPr lang="en-US" sz="3499">
                <a:solidFill>
                  <a:srgbClr val="F4ACB7"/>
                </a:solidFill>
                <a:latin typeface="Handy Casual"/>
                <a:ea typeface="Handy Casual"/>
                <a:cs typeface="Handy Casual"/>
                <a:sym typeface="Handy Casual"/>
              </a:rPr>
              <a:t>ender lo que sentimos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ACB7"/>
                </a:solidFill>
                <a:latin typeface="Handy Casual"/>
                <a:ea typeface="Handy Casual"/>
                <a:cs typeface="Handy Casual"/>
                <a:sym typeface="Handy Casual"/>
              </a:rPr>
              <a:t>Consiste en analizar las causas y consecuencias de nuestras emociones.</a:t>
            </a:r>
          </a:p>
          <a:p>
            <a:pPr algn="ctr">
              <a:lnSpc>
                <a:spcPts val="4668"/>
              </a:lnSpc>
              <a:spcBef>
                <a:spcPct val="0"/>
              </a:spcBef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10374554" y="1664904"/>
            <a:ext cx="6084045" cy="4282483"/>
            <a:chOff x="0" y="0"/>
            <a:chExt cx="757792" cy="533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7791" cy="533400"/>
            </a:xfrm>
            <a:custGeom>
              <a:avLst/>
              <a:gdLst/>
              <a:ahLst/>
              <a:cxnLst/>
              <a:rect r="r" b="b" t="t" l="l"/>
              <a:pathLst>
                <a:path h="533400" w="757791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0048" r="0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1253050" y="2343379"/>
            <a:ext cx="4661123" cy="3604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R</a:t>
            </a: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esolver conflictos de forma pacífica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Fav</a:t>
            </a: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orece el diálogo, la empatía y la búsqueda de soluciones constructivas.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6204231" y="4752654"/>
            <a:ext cx="5474491" cy="4505646"/>
            <a:chOff x="0" y="0"/>
            <a:chExt cx="757792" cy="62368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57791" cy="623578"/>
            </a:xfrm>
            <a:custGeom>
              <a:avLst/>
              <a:gdLst/>
              <a:ahLst/>
              <a:cxnLst/>
              <a:rect r="r" b="b" t="t" l="l"/>
              <a:pathLst>
                <a:path h="623578" w="757791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10417"/>
                    <a:pt x="562697" y="45092"/>
                    <a:pt x="581523" y="101830"/>
                  </a:cubicBezTo>
                  <a:cubicBezTo>
                    <a:pt x="691785" y="94264"/>
                    <a:pt x="772981" y="201549"/>
                    <a:pt x="723097" y="306844"/>
                  </a:cubicBezTo>
                  <a:cubicBezTo>
                    <a:pt x="739343" y="328970"/>
                    <a:pt x="752897" y="353720"/>
                    <a:pt x="757791" y="386938"/>
                  </a:cubicBezTo>
                  <a:cubicBezTo>
                    <a:pt x="757791" y="396454"/>
                    <a:pt x="757791" y="405947"/>
                    <a:pt x="757791" y="415461"/>
                  </a:cubicBezTo>
                  <a:cubicBezTo>
                    <a:pt x="743204" y="500006"/>
                    <a:pt x="680434" y="557135"/>
                    <a:pt x="577383" y="541755"/>
                  </a:cubicBezTo>
                  <a:cubicBezTo>
                    <a:pt x="550868" y="585165"/>
                    <a:pt x="503689" y="627920"/>
                    <a:pt x="430273" y="623223"/>
                  </a:cubicBezTo>
                  <a:cubicBezTo>
                    <a:pt x="392325" y="620373"/>
                    <a:pt x="365926" y="603867"/>
                    <a:pt x="342812" y="583812"/>
                  </a:cubicBezTo>
                  <a:cubicBezTo>
                    <a:pt x="318467" y="600482"/>
                    <a:pt x="292100" y="613565"/>
                    <a:pt x="254005" y="613709"/>
                  </a:cubicBezTo>
                  <a:cubicBezTo>
                    <a:pt x="165870" y="613955"/>
                    <a:pt x="106911" y="549732"/>
                    <a:pt x="105482" y="461640"/>
                  </a:cubicBezTo>
                  <a:cubicBezTo>
                    <a:pt x="48823" y="441032"/>
                    <a:pt x="10448" y="402564"/>
                    <a:pt x="0" y="336741"/>
                  </a:cubicBezTo>
                  <a:cubicBezTo>
                    <a:pt x="0" y="327227"/>
                    <a:pt x="0" y="317692"/>
                    <a:pt x="0" y="308218"/>
                  </a:cubicBezTo>
                  <a:cubicBezTo>
                    <a:pt x="11532" y="242991"/>
                    <a:pt x="47821" y="202019"/>
                    <a:pt x="108242" y="184651"/>
                  </a:cubicBezTo>
                  <a:cubicBezTo>
                    <a:pt x="104611" y="74620"/>
                    <a:pt x="225470" y="5865"/>
                    <a:pt x="324759" y="54340"/>
                  </a:cubicBezTo>
                  <a:cubicBezTo>
                    <a:pt x="348398" y="30369"/>
                    <a:pt x="381844" y="4224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5571" r="0" b="-3558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6898766" y="5398251"/>
            <a:ext cx="3965212" cy="3604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D0B3DD"/>
                </a:solidFill>
                <a:latin typeface="Handy Casual"/>
                <a:ea typeface="Handy Casual"/>
                <a:cs typeface="Handy Casual"/>
                <a:sym typeface="Handy Casual"/>
              </a:rPr>
              <a:t>Contr</a:t>
            </a:r>
            <a:r>
              <a:rPr lang="en-US" sz="3499">
                <a:solidFill>
                  <a:srgbClr val="D0B3DD"/>
                </a:solidFill>
                <a:latin typeface="Handy Casual"/>
                <a:ea typeface="Handy Casual"/>
                <a:cs typeface="Handy Casual"/>
                <a:sym typeface="Handy Casual"/>
              </a:rPr>
              <a:t>olar impulsos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D0B3DD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evitar reacciones automáticas que pueden afectar a otras personas o a nosotros mismos</a:t>
            </a: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</a:p>
        </p:txBody>
      </p:sp>
      <p:grpSp>
        <p:nvGrpSpPr>
          <p:cNvPr name="Group 18" id="18"/>
          <p:cNvGrpSpPr/>
          <p:nvPr/>
        </p:nvGrpSpPr>
        <p:grpSpPr>
          <a:xfrm rot="0">
            <a:off x="11907321" y="5947387"/>
            <a:ext cx="5474491" cy="4505646"/>
            <a:chOff x="0" y="0"/>
            <a:chExt cx="757792" cy="62368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7791" cy="623578"/>
            </a:xfrm>
            <a:custGeom>
              <a:avLst/>
              <a:gdLst/>
              <a:ahLst/>
              <a:cxnLst/>
              <a:rect r="r" b="b" t="t" l="l"/>
              <a:pathLst>
                <a:path h="623578" w="757791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10417"/>
                    <a:pt x="562697" y="45092"/>
                    <a:pt x="581523" y="101830"/>
                  </a:cubicBezTo>
                  <a:cubicBezTo>
                    <a:pt x="691785" y="94264"/>
                    <a:pt x="772981" y="201549"/>
                    <a:pt x="723097" y="306844"/>
                  </a:cubicBezTo>
                  <a:cubicBezTo>
                    <a:pt x="739343" y="328970"/>
                    <a:pt x="752897" y="353720"/>
                    <a:pt x="757791" y="386938"/>
                  </a:cubicBezTo>
                  <a:cubicBezTo>
                    <a:pt x="757791" y="396454"/>
                    <a:pt x="757791" y="405947"/>
                    <a:pt x="757791" y="415461"/>
                  </a:cubicBezTo>
                  <a:cubicBezTo>
                    <a:pt x="743204" y="500006"/>
                    <a:pt x="680434" y="557135"/>
                    <a:pt x="577383" y="541755"/>
                  </a:cubicBezTo>
                  <a:cubicBezTo>
                    <a:pt x="550868" y="585165"/>
                    <a:pt x="503689" y="627920"/>
                    <a:pt x="430273" y="623223"/>
                  </a:cubicBezTo>
                  <a:cubicBezTo>
                    <a:pt x="392325" y="620373"/>
                    <a:pt x="365926" y="603867"/>
                    <a:pt x="342812" y="583812"/>
                  </a:cubicBezTo>
                  <a:cubicBezTo>
                    <a:pt x="318467" y="600482"/>
                    <a:pt x="292100" y="613565"/>
                    <a:pt x="254005" y="613709"/>
                  </a:cubicBezTo>
                  <a:cubicBezTo>
                    <a:pt x="165870" y="613955"/>
                    <a:pt x="106911" y="549732"/>
                    <a:pt x="105482" y="461640"/>
                  </a:cubicBezTo>
                  <a:cubicBezTo>
                    <a:pt x="48823" y="441032"/>
                    <a:pt x="10448" y="402564"/>
                    <a:pt x="0" y="336741"/>
                  </a:cubicBezTo>
                  <a:cubicBezTo>
                    <a:pt x="0" y="327227"/>
                    <a:pt x="0" y="317692"/>
                    <a:pt x="0" y="308218"/>
                  </a:cubicBezTo>
                  <a:cubicBezTo>
                    <a:pt x="11532" y="242991"/>
                    <a:pt x="47821" y="202019"/>
                    <a:pt x="108242" y="184651"/>
                  </a:cubicBezTo>
                  <a:cubicBezTo>
                    <a:pt x="104611" y="74620"/>
                    <a:pt x="225470" y="5865"/>
                    <a:pt x="324759" y="54340"/>
                  </a:cubicBezTo>
                  <a:cubicBezTo>
                    <a:pt x="348398" y="30369"/>
                    <a:pt x="381844" y="4224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5571" r="0" b="-3558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12503399" y="6713377"/>
            <a:ext cx="4282335" cy="3604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29B473"/>
                </a:solidFill>
                <a:latin typeface="Handy Casual"/>
                <a:ea typeface="Handy Casual"/>
                <a:cs typeface="Handy Casual"/>
                <a:sym typeface="Handy Casual"/>
              </a:rPr>
              <a:t>Toler</a:t>
            </a:r>
            <a:r>
              <a:rPr lang="en-US" sz="3499">
                <a:solidFill>
                  <a:srgbClr val="29B473"/>
                </a:solidFill>
                <a:latin typeface="Handy Casual"/>
                <a:ea typeface="Handy Casual"/>
                <a:cs typeface="Handy Casual"/>
                <a:sym typeface="Handy Casual"/>
              </a:rPr>
              <a:t>ar la frustración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29B473"/>
                </a:solidFill>
                <a:latin typeface="Handy Casual"/>
                <a:ea typeface="Handy Casual"/>
                <a:cs typeface="Handy Casual"/>
                <a:sym typeface="Handy Casual"/>
              </a:rPr>
              <a:t>Ayuda a afrontar dificultades, errores o situaciones adversas sin abandonar los objetivos personales.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4478" y="7514918"/>
            <a:ext cx="2157170" cy="2223887"/>
          </a:xfrm>
          <a:custGeom>
            <a:avLst/>
            <a:gdLst/>
            <a:ahLst/>
            <a:cxnLst/>
            <a:rect r="r" b="b" t="t" l="l"/>
            <a:pathLst>
              <a:path h="2223887" w="2157170">
                <a:moveTo>
                  <a:pt x="0" y="0"/>
                </a:moveTo>
                <a:lnTo>
                  <a:pt x="2157170" y="0"/>
                </a:lnTo>
                <a:lnTo>
                  <a:pt x="2157170" y="2223887"/>
                </a:lnTo>
                <a:lnTo>
                  <a:pt x="0" y="22238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67310" y="8181963"/>
            <a:ext cx="2418736" cy="2152675"/>
          </a:xfrm>
          <a:custGeom>
            <a:avLst/>
            <a:gdLst/>
            <a:ahLst/>
            <a:cxnLst/>
            <a:rect r="r" b="b" t="t" l="l"/>
            <a:pathLst>
              <a:path h="2152675" w="2418736">
                <a:moveTo>
                  <a:pt x="0" y="0"/>
                </a:moveTo>
                <a:lnTo>
                  <a:pt x="2418736" y="0"/>
                </a:lnTo>
                <a:lnTo>
                  <a:pt x="2418736" y="2152674"/>
                </a:lnTo>
                <a:lnTo>
                  <a:pt x="0" y="21526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99525" y="3202107"/>
            <a:ext cx="12867785" cy="5424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7"/>
              </a:lnSpc>
            </a:pPr>
            <a:r>
              <a:rPr lang="en-US" sz="6233" spc="137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Los</a:t>
            </a:r>
            <a:r>
              <a:rPr lang="en-US" sz="6233" spc="137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componentes de la inteligencia emocional fueron propuestos por Daniel Goleman (1995) y representan las habilidades fundamentales que permiten comprender y gestionar las emociones de manera efectiva.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61740" y="1356349"/>
            <a:ext cx="18132242" cy="1381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50"/>
              </a:lnSpc>
              <a:spcBef>
                <a:spcPct val="0"/>
              </a:spcBef>
            </a:pPr>
            <a:r>
              <a:rPr lang="en-US" sz="81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Componentes de la Inteligencia Emocional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1025781" y="-1729047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false" rot="0">
            <a:off x="14630400" y="8009758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324795">
            <a:off x="-462304" y="8396194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5914" y="2288426"/>
            <a:ext cx="5982351" cy="3313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utoconocimiento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reconocer y comprender las propias emociones, identificando cómo influyen en los pensamientos y comportamientos.</a:t>
            </a: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-557463" y="7945396"/>
            <a:ext cx="9263232" cy="2662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9"/>
              </a:lnSpc>
            </a:pPr>
            <a:r>
              <a:rPr lang="en-US" sz="3192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3192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mpatía</a:t>
            </a:r>
          </a:p>
          <a:p>
            <a:pPr algn="ctr">
              <a:lnSpc>
                <a:spcPts val="4469"/>
              </a:lnSpc>
            </a:pPr>
            <a:r>
              <a:rPr lang="en-US" sz="3192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 para comprender las emociones, necesidades y perspectivas de otras personas, fortaleciendo relaciones saludables.</a:t>
            </a:r>
          </a:p>
          <a:p>
            <a:pPr algn="ctr">
              <a:lnSpc>
                <a:spcPts val="334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254947" y="-95250"/>
            <a:ext cx="11273045" cy="882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Los 5 Componentes de la Inteligencia Emocional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50158" y="393833"/>
            <a:ext cx="1389540" cy="1919917"/>
          </a:xfrm>
          <a:custGeom>
            <a:avLst/>
            <a:gdLst/>
            <a:ahLst/>
            <a:cxnLst/>
            <a:rect r="r" b="b" t="t" l="l"/>
            <a:pathLst>
              <a:path h="1919917" w="1389540">
                <a:moveTo>
                  <a:pt x="0" y="0"/>
                </a:moveTo>
                <a:lnTo>
                  <a:pt x="1389540" y="0"/>
                </a:lnTo>
                <a:lnTo>
                  <a:pt x="1389540" y="1919917"/>
                </a:lnTo>
                <a:lnTo>
                  <a:pt x="0" y="1919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305649" y="2365352"/>
            <a:ext cx="5982351" cy="2531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7"/>
              </a:lnSpc>
            </a:pPr>
            <a:r>
              <a:rPr lang="en-US" sz="2898" spc="6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898" spc="6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utorregulación</a:t>
            </a:r>
          </a:p>
          <a:p>
            <a:pPr algn="ctr">
              <a:lnSpc>
                <a:spcPts val="4057"/>
              </a:lnSpc>
            </a:pPr>
            <a:r>
              <a:rPr lang="en-US" sz="2898" spc="6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</a:t>
            </a:r>
            <a:r>
              <a:rPr lang="en-US" sz="2898" spc="6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abilidad para gestionar emociones e impulsos de manera adecuada, favoreciendo respuestas reflexivas y no reacciones impulsivas.</a:t>
            </a: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684334" y="787667"/>
            <a:ext cx="1926045" cy="1644361"/>
          </a:xfrm>
          <a:custGeom>
            <a:avLst/>
            <a:gdLst/>
            <a:ahLst/>
            <a:cxnLst/>
            <a:rect r="r" b="b" t="t" l="l"/>
            <a:pathLst>
              <a:path h="1644361" w="1926045">
                <a:moveTo>
                  <a:pt x="0" y="0"/>
                </a:moveTo>
                <a:lnTo>
                  <a:pt x="1926045" y="0"/>
                </a:lnTo>
                <a:lnTo>
                  <a:pt x="1926045" y="1644360"/>
                </a:lnTo>
                <a:lnTo>
                  <a:pt x="0" y="164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080616" y="7746116"/>
            <a:ext cx="6207384" cy="2862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</a:t>
            </a: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tivación</a:t>
            </a:r>
          </a:p>
          <a:p>
            <a:pPr algn="ctr">
              <a:lnSpc>
                <a:spcPts val="4620"/>
              </a:lnSpc>
            </a:pP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apacidad para orientar esfuerzos hacia el logro de metas personales, manteniendo la perseverancia frente a los desafíos.</a:t>
            </a:r>
          </a:p>
          <a:p>
            <a:pPr algn="ctr">
              <a:lnSpc>
                <a:spcPts val="4331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3933940" y="6147067"/>
            <a:ext cx="2500737" cy="1675249"/>
          </a:xfrm>
          <a:custGeom>
            <a:avLst/>
            <a:gdLst/>
            <a:ahLst/>
            <a:cxnLst/>
            <a:rect r="r" b="b" t="t" l="l"/>
            <a:pathLst>
              <a:path h="1675249" w="2500737">
                <a:moveTo>
                  <a:pt x="0" y="0"/>
                </a:moveTo>
                <a:lnTo>
                  <a:pt x="2500737" y="0"/>
                </a:lnTo>
                <a:lnTo>
                  <a:pt x="2500737" y="1675249"/>
                </a:lnTo>
                <a:lnTo>
                  <a:pt x="0" y="1675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059" r="0" b="-20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0067" y="6984692"/>
            <a:ext cx="1814880" cy="1572140"/>
          </a:xfrm>
          <a:custGeom>
            <a:avLst/>
            <a:gdLst/>
            <a:ahLst/>
            <a:cxnLst/>
            <a:rect r="r" b="b" t="t" l="l"/>
            <a:pathLst>
              <a:path h="1572140" w="1814880">
                <a:moveTo>
                  <a:pt x="0" y="0"/>
                </a:moveTo>
                <a:lnTo>
                  <a:pt x="1814880" y="0"/>
                </a:lnTo>
                <a:lnTo>
                  <a:pt x="1814880" y="1572140"/>
                </a:lnTo>
                <a:lnTo>
                  <a:pt x="0" y="1572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82857" y="6984692"/>
            <a:ext cx="1619664" cy="1465796"/>
          </a:xfrm>
          <a:custGeom>
            <a:avLst/>
            <a:gdLst/>
            <a:ahLst/>
            <a:cxnLst/>
            <a:rect r="r" b="b" t="t" l="l"/>
            <a:pathLst>
              <a:path h="1465796" w="1619664">
                <a:moveTo>
                  <a:pt x="0" y="0"/>
                </a:moveTo>
                <a:lnTo>
                  <a:pt x="1619665" y="0"/>
                </a:lnTo>
                <a:lnTo>
                  <a:pt x="1619665" y="1465796"/>
                </a:lnTo>
                <a:lnTo>
                  <a:pt x="0" y="14657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23298" y="4500640"/>
            <a:ext cx="5982351" cy="3416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7"/>
              </a:lnSpc>
            </a:pPr>
            <a:r>
              <a:rPr lang="en-US" sz="3298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Habilidades S</a:t>
            </a:r>
            <a:r>
              <a:rPr lang="en-US" sz="3298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ociales</a:t>
            </a:r>
          </a:p>
          <a:p>
            <a:pPr algn="ctr">
              <a:lnSpc>
                <a:spcPts val="4617"/>
              </a:lnSpc>
            </a:pPr>
            <a:r>
              <a:rPr lang="en-US" sz="3298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Conjunto de capacidades que permiten comunicarse, colaborar, resolver conflictos y construir relaciones positivas.</a:t>
            </a: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489438" y="2666869"/>
            <a:ext cx="1555612" cy="1861759"/>
          </a:xfrm>
          <a:custGeom>
            <a:avLst/>
            <a:gdLst/>
            <a:ahLst/>
            <a:cxnLst/>
            <a:rect r="r" b="b" t="t" l="l"/>
            <a:pathLst>
              <a:path h="1861759" w="1555612">
                <a:moveTo>
                  <a:pt x="0" y="0"/>
                </a:moveTo>
                <a:lnTo>
                  <a:pt x="1555612" y="0"/>
                </a:lnTo>
                <a:lnTo>
                  <a:pt x="1555612" y="1861759"/>
                </a:lnTo>
                <a:lnTo>
                  <a:pt x="0" y="18617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059" r="0" b="-2059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89373">
            <a:off x="11310698" y="6736455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648987">
            <a:off x="15981198" y="2702175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-10156666">
            <a:off x="1059177" y="6961098"/>
            <a:ext cx="1381979" cy="457309"/>
          </a:xfrm>
          <a:custGeom>
            <a:avLst/>
            <a:gdLst/>
            <a:ahLst/>
            <a:cxnLst/>
            <a:rect r="r" b="b" t="t" l="l"/>
            <a:pathLst>
              <a:path h="457309" w="1381979">
                <a:moveTo>
                  <a:pt x="1381979" y="0"/>
                </a:moveTo>
                <a:lnTo>
                  <a:pt x="0" y="0"/>
                </a:lnTo>
                <a:lnTo>
                  <a:pt x="0" y="457309"/>
                </a:lnTo>
                <a:lnTo>
                  <a:pt x="1381979" y="457309"/>
                </a:lnTo>
                <a:lnTo>
                  <a:pt x="138197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-514334">
            <a:off x="6404133" y="2615246"/>
            <a:ext cx="1517054" cy="502007"/>
          </a:xfrm>
          <a:custGeom>
            <a:avLst/>
            <a:gdLst/>
            <a:ahLst/>
            <a:cxnLst/>
            <a:rect r="r" b="b" t="t" l="l"/>
            <a:pathLst>
              <a:path h="502007" w="1517054">
                <a:moveTo>
                  <a:pt x="1517054" y="0"/>
                </a:moveTo>
                <a:lnTo>
                  <a:pt x="0" y="0"/>
                </a:lnTo>
                <a:lnTo>
                  <a:pt x="0" y="502007"/>
                </a:lnTo>
                <a:lnTo>
                  <a:pt x="1517054" y="502007"/>
                </a:lnTo>
                <a:lnTo>
                  <a:pt x="151705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2757227" y="325160"/>
            <a:ext cx="13214849" cy="1749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¿Por qué es importante la Inteligencia Emocional en los y las jovenes?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6963973"/>
            <a:ext cx="9358081" cy="3554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Relaci</a:t>
            </a: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ones interpersonales</a:t>
            </a:r>
          </a:p>
          <a:p>
            <a:pPr algn="ctr">
              <a:lnSpc>
                <a:spcPts val="4759"/>
              </a:lnSpc>
            </a:pP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Las amistades y relaciones afectivas adquieren mayor importancia durante esta etapa. La empatía, la comunicación asertiva y la regulación emocional contribuyen a establecer relaciones saludables y respetuosas.</a:t>
            </a:r>
          </a:p>
          <a:p>
            <a:pPr algn="ctr">
              <a:lnSpc>
                <a:spcPts val="44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155204" y="6681595"/>
            <a:ext cx="8263015" cy="4119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oma de decisiones</a:t>
            </a:r>
          </a:p>
          <a:p>
            <a:pPr algn="ctr">
              <a:lnSpc>
                <a:spcPts val="4759"/>
              </a:lnSpc>
            </a:pP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adolescencia implica enfrentar situaciones que requieren reflexión y responsabilidad. La inteligencia emocional permite analizar consecuencias, controlar impulsos y elegir alternativas más adecuadas para el bienestar personal y social.</a:t>
            </a:r>
          </a:p>
          <a:p>
            <a:pPr algn="l">
              <a:lnSpc>
                <a:spcPts val="4173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3090805" y="-1302955"/>
            <a:ext cx="6181609" cy="2922215"/>
          </a:xfrm>
          <a:custGeom>
            <a:avLst/>
            <a:gdLst/>
            <a:ahLst/>
            <a:cxnLst/>
            <a:rect r="r" b="b" t="t" l="l"/>
            <a:pathLst>
              <a:path h="2922215" w="6181609">
                <a:moveTo>
                  <a:pt x="0" y="0"/>
                </a:moveTo>
                <a:lnTo>
                  <a:pt x="6181610" y="0"/>
                </a:lnTo>
                <a:lnTo>
                  <a:pt x="6181610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1324795">
            <a:off x="-2615953" y="8707658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26001">
            <a:off x="16117991" y="-815995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278018" y="2401721"/>
            <a:ext cx="825791" cy="82579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95376" y="2453354"/>
            <a:ext cx="825791" cy="825791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 strike="noStrike" u="non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749765" y="6836533"/>
            <a:ext cx="825791" cy="825791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5847643" y="6627277"/>
            <a:ext cx="825791" cy="825791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155204" y="2488048"/>
            <a:ext cx="8132796" cy="4066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</a:t>
            </a: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resión social</a:t>
            </a:r>
          </a:p>
          <a:p>
            <a:pPr algn="ctr">
              <a:lnSpc>
                <a:spcPts val="4759"/>
              </a:lnSpc>
            </a:pP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Los adolescentes enfrentan constantemente influencias de amistades, redes sociales y grupos de pertenencia. La inteligencia emocional ayuda a reconocer estas presiones y a tomar decisiones más conscientes y responsables.</a:t>
            </a:r>
          </a:p>
          <a:p>
            <a:pPr algn="l">
              <a:lnSpc>
                <a:spcPts val="369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0" y="2630756"/>
            <a:ext cx="8526744" cy="4127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onstrucción de identidad</a:t>
            </a:r>
          </a:p>
          <a:p>
            <a:pPr algn="ctr">
              <a:lnSpc>
                <a:spcPts val="4759"/>
              </a:lnSpc>
            </a:pPr>
            <a:r>
              <a:rPr lang="en-US" sz="3399" spc="74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Durante la adolescencia, las personas desarrollan una mayor comprensión de quiénes son, cuáles son sus valores y cómo desean proyectarse ante los demás. La inteligencia emocional favorece el autoconocimiento y fortalece la autoestima.</a:t>
            </a:r>
          </a:p>
          <a:p>
            <a:pPr algn="ctr">
              <a:lnSpc>
                <a:spcPts val="467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7324" y="1042828"/>
            <a:ext cx="7603713" cy="580647"/>
          </a:xfrm>
          <a:custGeom>
            <a:avLst/>
            <a:gdLst/>
            <a:ahLst/>
            <a:cxnLst/>
            <a:rect r="r" b="b" t="t" l="l"/>
            <a:pathLst>
              <a:path h="580647" w="7603713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0127" y="2711718"/>
            <a:ext cx="10516704" cy="440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m</a:t>
            </a:r>
            <a:r>
              <a:rPr lang="en-US" sz="4999" spc="109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odelo CASEL (Collaborative for Academic, Social and Emotional Learning) propone cinco competencias fundamentales que favorecen el bienestar, la convivencia y el desarrollo integral de las personas.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7324" y="-142875"/>
            <a:ext cx="9794029" cy="1324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81"/>
              </a:lnSpc>
              <a:spcBef>
                <a:spcPct val="0"/>
              </a:spcBef>
            </a:pPr>
            <a:r>
              <a:rPr lang="en-US" sz="77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Compete</a:t>
            </a:r>
            <a:r>
              <a:rPr lang="en-US" sz="77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ncias SEL (CASEL)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5400000">
            <a:off x="5198163" y="3717477"/>
            <a:ext cx="13380977" cy="2043640"/>
          </a:xfrm>
          <a:custGeom>
            <a:avLst/>
            <a:gdLst/>
            <a:ahLst/>
            <a:cxnLst/>
            <a:rect r="r" b="b" t="t" l="l"/>
            <a:pathLst>
              <a:path h="2043640" w="13380977">
                <a:moveTo>
                  <a:pt x="0" y="0"/>
                </a:moveTo>
                <a:lnTo>
                  <a:pt x="13380977" y="0"/>
                </a:lnTo>
                <a:lnTo>
                  <a:pt x="13380977" y="2043640"/>
                </a:lnTo>
                <a:lnTo>
                  <a:pt x="0" y="204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02400" y="2278878"/>
            <a:ext cx="7085600" cy="6979422"/>
          </a:xfrm>
          <a:custGeom>
            <a:avLst/>
            <a:gdLst/>
            <a:ahLst/>
            <a:cxnLst/>
            <a:rect r="r" b="b" t="t" l="l"/>
            <a:pathLst>
              <a:path h="6979422" w="7085600">
                <a:moveTo>
                  <a:pt x="0" y="0"/>
                </a:moveTo>
                <a:lnTo>
                  <a:pt x="7085600" y="0"/>
                </a:lnTo>
                <a:lnTo>
                  <a:pt x="7085600" y="6979422"/>
                </a:lnTo>
                <a:lnTo>
                  <a:pt x="0" y="6979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t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enc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ias SEL (CASEL)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0374" y="969614"/>
            <a:ext cx="8521343" cy="4839413"/>
          </a:xfrm>
          <a:custGeom>
            <a:avLst/>
            <a:gdLst/>
            <a:ahLst/>
            <a:cxnLst/>
            <a:rect r="r" b="b" t="t" l="l"/>
            <a:pathLst>
              <a:path h="4839413" w="8521343">
                <a:moveTo>
                  <a:pt x="0" y="0"/>
                </a:moveTo>
                <a:lnTo>
                  <a:pt x="8521344" y="0"/>
                </a:lnTo>
                <a:lnTo>
                  <a:pt x="8521344" y="4839413"/>
                </a:lnTo>
                <a:lnTo>
                  <a:pt x="0" y="48394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1829" y="1536073"/>
            <a:ext cx="7538433" cy="4002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Autoc</a:t>
            </a:r>
            <a:r>
              <a:rPr lang="en-US" sz="3802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onciencia:</a:t>
            </a:r>
          </a:p>
          <a:p>
            <a:pPr algn="ctr">
              <a:lnSpc>
                <a:spcPts val="5323"/>
              </a:lnSpc>
            </a:pPr>
            <a:r>
              <a:rPr lang="en-US" sz="3802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reconocer las propias emociones, pensamientos y valores, comprendiendo cómo influyen en el comportamiento.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695736" y="1855937"/>
            <a:ext cx="6748673" cy="4037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5"/>
              </a:lnSpc>
            </a:pPr>
            <a:r>
              <a:rPr lang="en-US" sz="3804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Autogest</a:t>
            </a:r>
            <a:r>
              <a:rPr lang="en-US" sz="3804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ión:</a:t>
            </a:r>
          </a:p>
          <a:p>
            <a:pPr algn="ctr">
              <a:lnSpc>
                <a:spcPts val="5325"/>
              </a:lnSpc>
            </a:pPr>
            <a:r>
              <a:rPr lang="en-US" sz="3804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</a:t>
            </a:r>
            <a:r>
              <a:rPr lang="en-US" sz="3804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abilidad para regular emociones, controlar impulsos y actuar de manera responsable frente a diferentes situaciones.</a:t>
            </a:r>
          </a:p>
          <a:p>
            <a:pPr algn="ctr">
              <a:lnSpc>
                <a:spcPts val="5325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099954" y="1134624"/>
            <a:ext cx="7940237" cy="4509393"/>
          </a:xfrm>
          <a:custGeom>
            <a:avLst/>
            <a:gdLst/>
            <a:ahLst/>
            <a:cxnLst/>
            <a:rect r="r" b="b" t="t" l="l"/>
            <a:pathLst>
              <a:path h="4509393" w="7940237">
                <a:moveTo>
                  <a:pt x="0" y="0"/>
                </a:moveTo>
                <a:lnTo>
                  <a:pt x="7940236" y="0"/>
                </a:lnTo>
                <a:lnTo>
                  <a:pt x="7940236" y="4509393"/>
                </a:lnTo>
                <a:lnTo>
                  <a:pt x="0" y="4509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903917" y="6617059"/>
            <a:ext cx="7425496" cy="3839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3799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onciencia social:</a:t>
            </a:r>
          </a:p>
          <a:p>
            <a:pPr algn="ctr">
              <a:lnSpc>
                <a:spcPts val="5319"/>
              </a:lnSpc>
            </a:pPr>
            <a:r>
              <a:rPr lang="en-US" sz="3799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comprender y respetar las emociones, necesidades y perspectivas de otras personas, mostrando empatía y sensibilidad hacia la diversidad.</a:t>
            </a:r>
          </a:p>
          <a:p>
            <a:pPr algn="ctr">
              <a:lnSpc>
                <a:spcPts val="4012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313466" y="5799448"/>
            <a:ext cx="8200595" cy="4657254"/>
          </a:xfrm>
          <a:custGeom>
            <a:avLst/>
            <a:gdLst/>
            <a:ahLst/>
            <a:cxnLst/>
            <a:rect r="r" b="b" t="t" l="l"/>
            <a:pathLst>
              <a:path h="4657254" w="8200595">
                <a:moveTo>
                  <a:pt x="0" y="0"/>
                </a:moveTo>
                <a:lnTo>
                  <a:pt x="8200595" y="0"/>
                </a:lnTo>
                <a:lnTo>
                  <a:pt x="8200595" y="4657254"/>
                </a:lnTo>
                <a:lnTo>
                  <a:pt x="0" y="46572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t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enc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ias SEL (CASEL)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0374" y="969614"/>
            <a:ext cx="8521343" cy="4839413"/>
          </a:xfrm>
          <a:custGeom>
            <a:avLst/>
            <a:gdLst/>
            <a:ahLst/>
            <a:cxnLst/>
            <a:rect r="r" b="b" t="t" l="l"/>
            <a:pathLst>
              <a:path h="4839413" w="8521343">
                <a:moveTo>
                  <a:pt x="0" y="0"/>
                </a:moveTo>
                <a:lnTo>
                  <a:pt x="8521344" y="0"/>
                </a:lnTo>
                <a:lnTo>
                  <a:pt x="8521344" y="4839413"/>
                </a:lnTo>
                <a:lnTo>
                  <a:pt x="0" y="48394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1829" y="1536073"/>
            <a:ext cx="7538433" cy="4672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</a:t>
            </a:r>
            <a:r>
              <a:rPr lang="en-US" sz="3802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ilidades relacionales:</a:t>
            </a:r>
          </a:p>
          <a:p>
            <a:pPr algn="ctr">
              <a:lnSpc>
                <a:spcPts val="5323"/>
              </a:lnSpc>
            </a:pPr>
            <a:r>
              <a:rPr lang="en-US" sz="3802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Conjunto de habilidades que permiten comunicarse efectivamente, trabajar en equipo, resolver conflictos y construir relaciones saludables.</a:t>
            </a:r>
          </a:p>
          <a:p>
            <a:pPr algn="ctr">
              <a:lnSpc>
                <a:spcPts val="5323"/>
              </a:lnSpc>
            </a:pP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49353" y="5283710"/>
            <a:ext cx="6748673" cy="471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5"/>
              </a:lnSpc>
            </a:pPr>
            <a:r>
              <a:rPr lang="en-US" sz="3804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Toma de decis</a:t>
            </a:r>
            <a:r>
              <a:rPr lang="en-US" sz="3804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iones responsables:</a:t>
            </a:r>
          </a:p>
          <a:p>
            <a:pPr algn="ctr">
              <a:lnSpc>
                <a:spcPts val="5325"/>
              </a:lnSpc>
            </a:pPr>
            <a:r>
              <a:rPr lang="en-US" sz="3804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analizar situaciones, valorar consecuencias y elegir alternativas que favorezcan el bienestar propio y colectivo.</a:t>
            </a:r>
          </a:p>
          <a:p>
            <a:pPr algn="ctr">
              <a:lnSpc>
                <a:spcPts val="5325"/>
              </a:lnSpc>
            </a:pPr>
          </a:p>
          <a:p>
            <a:pPr algn="ctr">
              <a:lnSpc>
                <a:spcPts val="5325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653571" y="4625864"/>
            <a:ext cx="7940237" cy="4509393"/>
          </a:xfrm>
          <a:custGeom>
            <a:avLst/>
            <a:gdLst/>
            <a:ahLst/>
            <a:cxnLst/>
            <a:rect r="r" b="b" t="t" l="l"/>
            <a:pathLst>
              <a:path h="4509393" w="7940237">
                <a:moveTo>
                  <a:pt x="0" y="0"/>
                </a:moveTo>
                <a:lnTo>
                  <a:pt x="7940237" y="0"/>
                </a:lnTo>
                <a:lnTo>
                  <a:pt x="7940237" y="4509393"/>
                </a:lnTo>
                <a:lnTo>
                  <a:pt x="0" y="4509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cas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853462" y="1123823"/>
            <a:ext cx="13967166" cy="7932186"/>
          </a:xfrm>
          <a:custGeom>
            <a:avLst/>
            <a:gdLst/>
            <a:ahLst/>
            <a:cxnLst/>
            <a:rect r="r" b="b" t="t" l="l"/>
            <a:pathLst>
              <a:path h="7932186" w="13967166">
                <a:moveTo>
                  <a:pt x="0" y="0"/>
                </a:moveTo>
                <a:lnTo>
                  <a:pt x="13967166" y="0"/>
                </a:lnTo>
                <a:lnTo>
                  <a:pt x="13967166" y="7932186"/>
                </a:lnTo>
                <a:lnTo>
                  <a:pt x="0" y="79321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54188" y="2272071"/>
            <a:ext cx="11015166" cy="5380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79"/>
              </a:lnSpc>
            </a:pPr>
            <a:r>
              <a:rPr lang="en-US" sz="5556" spc="12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Paul Ekman (1972)</a:t>
            </a:r>
          </a:p>
          <a:p>
            <a:pPr algn="ctr">
              <a:lnSpc>
                <a:spcPts val="6999"/>
              </a:lnSpc>
            </a:pPr>
            <a:r>
              <a:rPr lang="en-US" sz="4999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Paul Ekman identificó seis emoci</a:t>
            </a:r>
            <a:r>
              <a:rPr lang="en-US" sz="4999" spc="109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ones universales presentes en todas las culturas. Estas emociones cumplen funciones importantes para la adaptación, la comunicación y la supervivencia.</a:t>
            </a:r>
          </a:p>
          <a:p>
            <a:pPr algn="ctr">
              <a:lnSpc>
                <a:spcPts val="69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378516" y="8384920"/>
            <a:ext cx="1200972" cy="1370581"/>
          </a:xfrm>
          <a:custGeom>
            <a:avLst/>
            <a:gdLst/>
            <a:ahLst/>
            <a:cxnLst/>
            <a:rect r="r" b="b" t="t" l="l"/>
            <a:pathLst>
              <a:path h="1370581" w="1200972">
                <a:moveTo>
                  <a:pt x="0" y="0"/>
                </a:moveTo>
                <a:lnTo>
                  <a:pt x="1200972" y="0"/>
                </a:lnTo>
                <a:lnTo>
                  <a:pt x="1200972" y="1370582"/>
                </a:lnTo>
                <a:lnTo>
                  <a:pt x="0" y="1370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5444" y="4347455"/>
            <a:ext cx="1618528" cy="1334917"/>
          </a:xfrm>
          <a:custGeom>
            <a:avLst/>
            <a:gdLst/>
            <a:ahLst/>
            <a:cxnLst/>
            <a:rect r="r" b="b" t="t" l="l"/>
            <a:pathLst>
              <a:path h="1334917" w="1618528">
                <a:moveTo>
                  <a:pt x="0" y="0"/>
                </a:moveTo>
                <a:lnTo>
                  <a:pt x="1618528" y="0"/>
                </a:lnTo>
                <a:lnTo>
                  <a:pt x="1618528" y="1334916"/>
                </a:lnTo>
                <a:lnTo>
                  <a:pt x="0" y="13349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059" r="0" b="-205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7451" y="8384920"/>
            <a:ext cx="891198" cy="1473055"/>
          </a:xfrm>
          <a:custGeom>
            <a:avLst/>
            <a:gdLst/>
            <a:ahLst/>
            <a:cxnLst/>
            <a:rect r="r" b="b" t="t" l="l"/>
            <a:pathLst>
              <a:path h="1473055" w="891198">
                <a:moveTo>
                  <a:pt x="0" y="0"/>
                </a:moveTo>
                <a:lnTo>
                  <a:pt x="891198" y="0"/>
                </a:lnTo>
                <a:lnTo>
                  <a:pt x="891198" y="1473055"/>
                </a:lnTo>
                <a:lnTo>
                  <a:pt x="0" y="14730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016" y="561911"/>
            <a:ext cx="1540068" cy="1334917"/>
          </a:xfrm>
          <a:custGeom>
            <a:avLst/>
            <a:gdLst/>
            <a:ahLst/>
            <a:cxnLst/>
            <a:rect r="r" b="b" t="t" l="l"/>
            <a:pathLst>
              <a:path h="1334917" w="1540068">
                <a:moveTo>
                  <a:pt x="0" y="0"/>
                </a:moveTo>
                <a:lnTo>
                  <a:pt x="1540068" y="0"/>
                </a:lnTo>
                <a:lnTo>
                  <a:pt x="1540068" y="1334917"/>
                </a:lnTo>
                <a:lnTo>
                  <a:pt x="0" y="13349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059" r="0" b="-2059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78516" y="382868"/>
            <a:ext cx="1416657" cy="1260824"/>
          </a:xfrm>
          <a:custGeom>
            <a:avLst/>
            <a:gdLst/>
            <a:ahLst/>
            <a:cxnLst/>
            <a:rect r="r" b="b" t="t" l="l"/>
            <a:pathLst>
              <a:path h="1260824" w="1416657">
                <a:moveTo>
                  <a:pt x="0" y="0"/>
                </a:moveTo>
                <a:lnTo>
                  <a:pt x="1416657" y="0"/>
                </a:lnTo>
                <a:lnTo>
                  <a:pt x="1416657" y="1260824"/>
                </a:lnTo>
                <a:lnTo>
                  <a:pt x="0" y="12608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58104" y="4476042"/>
            <a:ext cx="1221384" cy="1334917"/>
          </a:xfrm>
          <a:custGeom>
            <a:avLst/>
            <a:gdLst/>
            <a:ahLst/>
            <a:cxnLst/>
            <a:rect r="r" b="b" t="t" l="l"/>
            <a:pathLst>
              <a:path h="1334917" w="1221384">
                <a:moveTo>
                  <a:pt x="0" y="0"/>
                </a:moveTo>
                <a:lnTo>
                  <a:pt x="1221384" y="0"/>
                </a:lnTo>
                <a:lnTo>
                  <a:pt x="1221384" y="1334916"/>
                </a:lnTo>
                <a:lnTo>
                  <a:pt x="0" y="1334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" r="0" b="-2059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3772" y="1389596"/>
            <a:ext cx="7579948" cy="457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1"/>
              </a:lnSpc>
            </a:pPr>
            <a:r>
              <a:rPr lang="en-US" sz="3293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Alegría:</a:t>
            </a:r>
          </a:p>
          <a:p>
            <a:pPr algn="ctr">
              <a:lnSpc>
                <a:spcPts val="4611"/>
              </a:lnSpc>
            </a:pPr>
            <a:r>
              <a:rPr lang="en-US" sz="3293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</a:t>
            </a:r>
            <a:r>
              <a:rPr lang="en-US" sz="3293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oción asociada al bienestar, la satisfacción y las experiencias positivas.</a:t>
            </a:r>
          </a:p>
          <a:p>
            <a:pPr algn="ctr">
              <a:lnSpc>
                <a:spcPts val="4611"/>
              </a:lnSpc>
            </a:pPr>
            <a:r>
              <a:rPr lang="en-US" sz="3293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Favorece las relaciones sociales, la motivación y el optimismo.</a:t>
            </a:r>
          </a:p>
          <a:p>
            <a:pPr algn="ctr">
              <a:lnSpc>
                <a:spcPts val="4611"/>
              </a:lnSpc>
            </a:pPr>
            <a:r>
              <a:rPr lang="en-US" sz="3293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Alcanzar una meta o compartir con personas significativas.</a:t>
            </a:r>
          </a:p>
          <a:p>
            <a:pPr algn="ctr">
              <a:lnSpc>
                <a:spcPts val="4178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3845452" y="6527590"/>
            <a:ext cx="8840228" cy="37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Ir</a:t>
            </a: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a:</a:t>
            </a:r>
          </a:p>
          <a:p>
            <a:pPr algn="ctr">
              <a:lnSpc>
                <a:spcPts val="4480"/>
              </a:lnSpc>
            </a:pP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Emoc</a:t>
            </a: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ión que surge cuando percibimos una injusticia, amenaza o frustración.</a:t>
            </a:r>
          </a:p>
          <a:p>
            <a:pPr algn="ctr">
              <a:lnSpc>
                <a:spcPts val="4480"/>
              </a:lnSpc>
            </a:pP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Moviliza energía para afrontar problemas y defender derechos.</a:t>
            </a:r>
          </a:p>
          <a:p>
            <a:pPr algn="ctr">
              <a:lnSpc>
                <a:spcPts val="4480"/>
              </a:lnSpc>
            </a:pP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Sentirse molesto ante una situación de irrespeto.</a:t>
            </a:r>
          </a:p>
          <a:p>
            <a:pPr algn="ctr">
              <a:lnSpc>
                <a:spcPts val="3196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254947" y="-95250"/>
            <a:ext cx="11273045" cy="882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básicas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01866" y="1530127"/>
            <a:ext cx="7286134" cy="4437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risteza: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Respuesta emocional ante pérdidas, decepciones o situaciones difíciles.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Facilita la reflexión, la adaptación y la búsqueda de apoyo.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 tristeza por la pérdida de una amistad o una mascota.</a:t>
            </a: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2685680" y="7982783"/>
            <a:ext cx="2477045" cy="2145740"/>
          </a:xfrm>
          <a:custGeom>
            <a:avLst/>
            <a:gdLst/>
            <a:ahLst/>
            <a:cxnLst/>
            <a:rect r="r" b="b" t="t" l="l"/>
            <a:pathLst>
              <a:path h="2145740" w="2477045">
                <a:moveTo>
                  <a:pt x="0" y="0"/>
                </a:moveTo>
                <a:lnTo>
                  <a:pt x="2477045" y="0"/>
                </a:lnTo>
                <a:lnTo>
                  <a:pt x="2477045" y="2145740"/>
                </a:lnTo>
                <a:lnTo>
                  <a:pt x="0" y="2145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0913" y="94307"/>
            <a:ext cx="2280597" cy="2063940"/>
          </a:xfrm>
          <a:custGeom>
            <a:avLst/>
            <a:gdLst/>
            <a:ahLst/>
            <a:cxnLst/>
            <a:rect r="r" b="b" t="t" l="l"/>
            <a:pathLst>
              <a:path h="2063940" w="2280597">
                <a:moveTo>
                  <a:pt x="0" y="0"/>
                </a:moveTo>
                <a:lnTo>
                  <a:pt x="2280598" y="0"/>
                </a:lnTo>
                <a:lnTo>
                  <a:pt x="2280598" y="2063941"/>
                </a:lnTo>
                <a:lnTo>
                  <a:pt x="0" y="2063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674342" y="94307"/>
            <a:ext cx="1808528" cy="2063940"/>
          </a:xfrm>
          <a:custGeom>
            <a:avLst/>
            <a:gdLst/>
            <a:ahLst/>
            <a:cxnLst/>
            <a:rect r="r" b="b" t="t" l="l"/>
            <a:pathLst>
              <a:path h="2063940" w="1808528">
                <a:moveTo>
                  <a:pt x="0" y="0"/>
                </a:moveTo>
                <a:lnTo>
                  <a:pt x="1808528" y="0"/>
                </a:lnTo>
                <a:lnTo>
                  <a:pt x="1808528" y="2063941"/>
                </a:lnTo>
                <a:lnTo>
                  <a:pt x="0" y="206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324795">
            <a:off x="15170944" y="3121777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3772" y="1792856"/>
            <a:ext cx="5982351" cy="499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iedo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Respuesta ante situaciones percibidas como peligrosas o inciertas.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Protege y prepara al organismo para actuar frente a amenazas.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 nervios antes de hablar en público o realizar una prueba.</a:t>
            </a:r>
          </a:p>
          <a:p>
            <a:pPr algn="ctr">
              <a:lnSpc>
                <a:spcPts val="4477"/>
              </a:lnSpc>
            </a:pP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3389343" y="19148"/>
            <a:ext cx="11273045" cy="882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básicas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724079" y="1959120"/>
            <a:ext cx="5982351" cy="4437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So</a:t>
            </a: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rpresa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Emoción que aparece frente a acontecimientos inesperados.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Favorece la atención y la adaptación rápida a nuevas situaciones.</a:t>
            </a:r>
          </a:p>
          <a:p>
            <a:pPr algn="ctr">
              <a:lnSpc>
                <a:spcPts val="4477"/>
              </a:lnSpc>
            </a:pPr>
            <a:r>
              <a:rPr lang="en-US" sz="319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Recibir una noticia inesperada.</a:t>
            </a:r>
          </a:p>
          <a:p>
            <a:pPr algn="ctr">
              <a:lnSpc>
                <a:spcPts val="4477"/>
              </a:lnSpc>
            </a:pPr>
          </a:p>
          <a:p>
            <a:pPr algn="ctr">
              <a:lnSpc>
                <a:spcPts val="4057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788709" y="6139499"/>
            <a:ext cx="6207384" cy="4605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Disgusto (As</a:t>
            </a: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co)</a:t>
            </a:r>
          </a:p>
          <a:p>
            <a:pPr algn="ctr">
              <a:lnSpc>
                <a:spcPts val="4620"/>
              </a:lnSpc>
            </a:pP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</a:t>
            </a: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puesta emocional ante estímulos que se perciben como desagradables o dañinos.</a:t>
            </a:r>
          </a:p>
          <a:p>
            <a:pPr algn="ctr">
              <a:lnSpc>
                <a:spcPts val="4620"/>
              </a:lnSpc>
            </a:pP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Protege de posibles riesgos físicos o sociales.</a:t>
            </a:r>
          </a:p>
          <a:p>
            <a:pPr algn="ctr">
              <a:lnSpc>
                <a:spcPts val="4620"/>
              </a:lnSpc>
            </a:pPr>
            <a:r>
              <a:rPr lang="en-US" sz="3300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Rechazar alimentos en mal estado o conductas consideradas inapropiadas.</a:t>
            </a:r>
          </a:p>
          <a:p>
            <a:pPr algn="ctr">
              <a:lnSpc>
                <a:spcPts val="4331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63772" y="243304"/>
            <a:ext cx="2353130" cy="2039672"/>
          </a:xfrm>
          <a:custGeom>
            <a:avLst/>
            <a:gdLst/>
            <a:ahLst/>
            <a:cxnLst/>
            <a:rect r="r" b="b" t="t" l="l"/>
            <a:pathLst>
              <a:path h="2039672" w="2353130">
                <a:moveTo>
                  <a:pt x="0" y="0"/>
                </a:moveTo>
                <a:lnTo>
                  <a:pt x="2353129" y="0"/>
                </a:lnTo>
                <a:lnTo>
                  <a:pt x="2353129" y="2039672"/>
                </a:lnTo>
                <a:lnTo>
                  <a:pt x="0" y="2039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059" r="0" b="-205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82808" y="243304"/>
            <a:ext cx="2163405" cy="2364501"/>
          </a:xfrm>
          <a:custGeom>
            <a:avLst/>
            <a:gdLst/>
            <a:ahLst/>
            <a:cxnLst/>
            <a:rect r="r" b="b" t="t" l="l"/>
            <a:pathLst>
              <a:path h="2364501" w="2163405">
                <a:moveTo>
                  <a:pt x="0" y="0"/>
                </a:moveTo>
                <a:lnTo>
                  <a:pt x="2163405" y="0"/>
                </a:lnTo>
                <a:lnTo>
                  <a:pt x="2163405" y="2364502"/>
                </a:lnTo>
                <a:lnTo>
                  <a:pt x="0" y="2364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059" r="0" b="-2059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18620" y="7963219"/>
            <a:ext cx="2610990" cy="2323781"/>
          </a:xfrm>
          <a:custGeom>
            <a:avLst/>
            <a:gdLst/>
            <a:ahLst/>
            <a:cxnLst/>
            <a:rect r="r" b="b" t="t" l="l"/>
            <a:pathLst>
              <a:path h="2323781" w="2610990">
                <a:moveTo>
                  <a:pt x="0" y="0"/>
                </a:moveTo>
                <a:lnTo>
                  <a:pt x="2610990" y="0"/>
                </a:lnTo>
                <a:lnTo>
                  <a:pt x="2610990" y="2323781"/>
                </a:lnTo>
                <a:lnTo>
                  <a:pt x="0" y="23237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409573"/>
            <a:ext cx="9199291" cy="4411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328"/>
              </a:lnSpc>
              <a:spcBef>
                <a:spcPct val="0"/>
              </a:spcBef>
            </a:pPr>
            <a:r>
              <a:rPr lang="en-US" sz="1372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Diapositvas para el docente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051584" y="0"/>
            <a:ext cx="10236416" cy="10287000"/>
            <a:chOff x="0" y="0"/>
            <a:chExt cx="6350000" cy="63813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81379"/>
            </a:xfrm>
            <a:custGeom>
              <a:avLst/>
              <a:gdLst/>
              <a:ahLst/>
              <a:cxnLst/>
              <a:rect r="r" b="b" t="t" l="l"/>
              <a:pathLst>
                <a:path h="6381379" w="6350000">
                  <a:moveTo>
                    <a:pt x="0" y="0"/>
                  </a:moveTo>
                  <a:cubicBezTo>
                    <a:pt x="0" y="3523798"/>
                    <a:pt x="2843530" y="6381379"/>
                    <a:pt x="6350000" y="6381379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9436" t="0" r="-39436" b="0"/>
              </a:stretch>
            </a:blipFill>
            <a:ln w="114300" cap="sq">
              <a:solidFill>
                <a:srgbClr val="A5E5F9"/>
              </a:solidFill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-7953159">
            <a:off x="14613331" y="0"/>
            <a:ext cx="5774343" cy="1837291"/>
          </a:xfrm>
          <a:custGeom>
            <a:avLst/>
            <a:gdLst/>
            <a:ahLst/>
            <a:cxnLst/>
            <a:rect r="r" b="b" t="t" l="l"/>
            <a:pathLst>
              <a:path h="1837291" w="5774343">
                <a:moveTo>
                  <a:pt x="0" y="0"/>
                </a:moveTo>
                <a:lnTo>
                  <a:pt x="5774343" y="0"/>
                </a:lnTo>
                <a:lnTo>
                  <a:pt x="5774343" y="1837291"/>
                </a:lnTo>
                <a:lnTo>
                  <a:pt x="0" y="1837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153944">
            <a:off x="10121699" y="2743744"/>
            <a:ext cx="1953055" cy="646284"/>
          </a:xfrm>
          <a:custGeom>
            <a:avLst/>
            <a:gdLst/>
            <a:ahLst/>
            <a:cxnLst/>
            <a:rect r="r" b="b" t="t" l="l"/>
            <a:pathLst>
              <a:path h="646284" w="1953055">
                <a:moveTo>
                  <a:pt x="0" y="0"/>
                </a:moveTo>
                <a:lnTo>
                  <a:pt x="1953055" y="0"/>
                </a:lnTo>
                <a:lnTo>
                  <a:pt x="1953055" y="646283"/>
                </a:lnTo>
                <a:lnTo>
                  <a:pt x="0" y="646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9754">
            <a:off x="10418469" y="5169163"/>
            <a:ext cx="1664663" cy="550852"/>
          </a:xfrm>
          <a:custGeom>
            <a:avLst/>
            <a:gdLst/>
            <a:ahLst/>
            <a:cxnLst/>
            <a:rect r="r" b="b" t="t" l="l"/>
            <a:pathLst>
              <a:path h="550852" w="1664663">
                <a:moveTo>
                  <a:pt x="0" y="0"/>
                </a:moveTo>
                <a:lnTo>
                  <a:pt x="1664663" y="0"/>
                </a:lnTo>
                <a:lnTo>
                  <a:pt x="1664663" y="550852"/>
                </a:lnTo>
                <a:lnTo>
                  <a:pt x="0" y="550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7176102" y="2247292"/>
            <a:ext cx="1599564" cy="529310"/>
          </a:xfrm>
          <a:custGeom>
            <a:avLst/>
            <a:gdLst/>
            <a:ahLst/>
            <a:cxnLst/>
            <a:rect r="r" b="b" t="t" l="l"/>
            <a:pathLst>
              <a:path h="529310" w="1599564">
                <a:moveTo>
                  <a:pt x="1599564" y="0"/>
                </a:moveTo>
                <a:lnTo>
                  <a:pt x="0" y="0"/>
                </a:lnTo>
                <a:lnTo>
                  <a:pt x="0" y="529310"/>
                </a:lnTo>
                <a:lnTo>
                  <a:pt x="1599564" y="529310"/>
                </a:lnTo>
                <a:lnTo>
                  <a:pt x="159956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-1378229">
            <a:off x="4744509" y="5780344"/>
            <a:ext cx="1670522" cy="552791"/>
          </a:xfrm>
          <a:custGeom>
            <a:avLst/>
            <a:gdLst/>
            <a:ahLst/>
            <a:cxnLst/>
            <a:rect r="r" b="b" t="t" l="l"/>
            <a:pathLst>
              <a:path h="552791" w="1670522">
                <a:moveTo>
                  <a:pt x="1670522" y="0"/>
                </a:moveTo>
                <a:lnTo>
                  <a:pt x="0" y="0"/>
                </a:lnTo>
                <a:lnTo>
                  <a:pt x="0" y="552791"/>
                </a:lnTo>
                <a:lnTo>
                  <a:pt x="1670522" y="552791"/>
                </a:lnTo>
                <a:lnTo>
                  <a:pt x="167052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186064" y="3849502"/>
            <a:ext cx="3915873" cy="3343176"/>
          </a:xfrm>
          <a:custGeom>
            <a:avLst/>
            <a:gdLst/>
            <a:ahLst/>
            <a:cxnLst/>
            <a:rect r="r" b="b" t="t" l="l"/>
            <a:pathLst>
              <a:path h="3343176" w="3915873">
                <a:moveTo>
                  <a:pt x="0" y="0"/>
                </a:moveTo>
                <a:lnTo>
                  <a:pt x="3915872" y="0"/>
                </a:lnTo>
                <a:lnTo>
                  <a:pt x="3915872" y="3343177"/>
                </a:lnTo>
                <a:lnTo>
                  <a:pt x="0" y="3343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46115" y="-110798"/>
            <a:ext cx="14096527" cy="92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25"/>
              </a:lnSpc>
              <a:spcBef>
                <a:spcPct val="0"/>
              </a:spcBef>
            </a:pPr>
            <a:r>
              <a:rPr lang="en-US" sz="5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Malla curricular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3220" y="7116479"/>
            <a:ext cx="4109239" cy="1225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Area tematica: </a:t>
            </a:r>
          </a:p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conocimiento del entorno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73059" y="4341362"/>
            <a:ext cx="6428972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Habilidades:</a:t>
            </a:r>
          </a:p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Escucha activa para el reconocimiento de las emociones y de las demás personas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3894711" y="-1181214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5"/>
                </a:lnTo>
                <a:lnTo>
                  <a:pt x="0" y="34580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true" flipV="false" rot="0">
            <a:off x="15595105" y="8829137"/>
            <a:ext cx="6167884" cy="2915727"/>
          </a:xfrm>
          <a:custGeom>
            <a:avLst/>
            <a:gdLst/>
            <a:ahLst/>
            <a:cxnLst/>
            <a:rect r="r" b="b" t="t" l="l"/>
            <a:pathLst>
              <a:path h="2915727" w="6167884">
                <a:moveTo>
                  <a:pt x="6167884" y="0"/>
                </a:moveTo>
                <a:lnTo>
                  <a:pt x="0" y="0"/>
                </a:lnTo>
                <a:lnTo>
                  <a:pt x="0" y="2915726"/>
                </a:lnTo>
                <a:lnTo>
                  <a:pt x="6167884" y="2915726"/>
                </a:lnTo>
                <a:lnTo>
                  <a:pt x="616788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-9262831">
            <a:off x="-442472" y="9441349"/>
            <a:ext cx="1633168" cy="1137279"/>
          </a:xfrm>
          <a:custGeom>
            <a:avLst/>
            <a:gdLst/>
            <a:ahLst/>
            <a:cxnLst/>
            <a:rect r="r" b="b" t="t" l="l"/>
            <a:pathLst>
              <a:path h="1137279" w="1633168">
                <a:moveTo>
                  <a:pt x="0" y="0"/>
                </a:moveTo>
                <a:lnTo>
                  <a:pt x="1633168" y="0"/>
                </a:lnTo>
                <a:lnTo>
                  <a:pt x="1633168" y="1137279"/>
                </a:lnTo>
                <a:lnTo>
                  <a:pt x="0" y="11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533220" y="6929061"/>
            <a:ext cx="825791" cy="82579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630874" y="2151353"/>
            <a:ext cx="825791" cy="82579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 strike="noStrike" u="non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6309953" y="1451090"/>
            <a:ext cx="825791" cy="82579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996341" y="7516238"/>
            <a:ext cx="825791" cy="82579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A1D6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05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1638098" y="1459329"/>
            <a:ext cx="5497646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conocimientos: </a:t>
            </a:r>
          </a:p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reconoce las emociones en otras personas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702875" y="844665"/>
            <a:ext cx="759063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Año 8°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706773" y="7659404"/>
            <a:ext cx="6428972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Actitudes :</a:t>
            </a:r>
          </a:p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apertura emocional para con las demás y sus emociones 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3386622" y="4317709"/>
            <a:ext cx="825791" cy="825791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2152293" y="2200681"/>
            <a:ext cx="4109239" cy="1225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Valores: </a:t>
            </a:r>
          </a:p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Compresión 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1244242">
            <a:off x="10264796" y="7460178"/>
            <a:ext cx="1664663" cy="550852"/>
          </a:xfrm>
          <a:custGeom>
            <a:avLst/>
            <a:gdLst/>
            <a:ahLst/>
            <a:cxnLst/>
            <a:rect r="r" b="b" t="t" l="l"/>
            <a:pathLst>
              <a:path h="550852" w="1664663">
                <a:moveTo>
                  <a:pt x="0" y="0"/>
                </a:moveTo>
                <a:lnTo>
                  <a:pt x="1664663" y="0"/>
                </a:lnTo>
                <a:lnTo>
                  <a:pt x="1664663" y="550852"/>
                </a:lnTo>
                <a:lnTo>
                  <a:pt x="0" y="5508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3487"/>
            <a:ext cx="16547960" cy="227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61"/>
              </a:lnSpc>
              <a:spcBef>
                <a:spcPct val="0"/>
              </a:spcBef>
            </a:pPr>
            <a:r>
              <a:rPr lang="en-US" sz="711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Rol del docente en el desarrollo de la Inteligencia Emocional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473251">
            <a:off x="15671292" y="-543596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73251">
            <a:off x="-192271" y="8809724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025781" y="-1729047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0">
            <a:off x="7389204" y="-1921258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7315200" y="0"/>
                </a:moveTo>
                <a:lnTo>
                  <a:pt x="0" y="0"/>
                </a:lnTo>
                <a:lnTo>
                  <a:pt x="0" y="3458095"/>
                </a:lnTo>
                <a:lnTo>
                  <a:pt x="7315200" y="3458095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8730688" y="3927043"/>
            <a:ext cx="9557312" cy="6359957"/>
          </a:xfrm>
          <a:custGeom>
            <a:avLst/>
            <a:gdLst/>
            <a:ahLst/>
            <a:cxnLst/>
            <a:rect r="r" b="b" t="t" l="l"/>
            <a:pathLst>
              <a:path h="6359957" w="9557312">
                <a:moveTo>
                  <a:pt x="0" y="0"/>
                </a:moveTo>
                <a:lnTo>
                  <a:pt x="9557312" y="0"/>
                </a:lnTo>
                <a:lnTo>
                  <a:pt x="9557312" y="6359957"/>
                </a:lnTo>
                <a:lnTo>
                  <a:pt x="0" y="63599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7781" y="4195305"/>
            <a:ext cx="8190962" cy="3523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38"/>
              </a:lnSpc>
              <a:spcBef>
                <a:spcPct val="0"/>
              </a:spcBef>
            </a:pPr>
            <a:r>
              <a:rPr lang="en-US" sz="4027" spc="8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</a:t>
            </a:r>
            <a:r>
              <a:rPr lang="en-US" sz="4027" spc="88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docente desempeña un papel fundamental en la formación integral del estudiantado, creando espacios seguros donde las emociones puedan ser reconocidas, expresadas y gestionadas de manera saludable.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89373">
            <a:off x="265626" y="327771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382654">
            <a:off x="17552967" y="6171863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-10156666">
            <a:off x="246995" y="5812478"/>
            <a:ext cx="1381979" cy="457309"/>
          </a:xfrm>
          <a:custGeom>
            <a:avLst/>
            <a:gdLst/>
            <a:ahLst/>
            <a:cxnLst/>
            <a:rect r="r" b="b" t="t" l="l"/>
            <a:pathLst>
              <a:path h="457309" w="1381979">
                <a:moveTo>
                  <a:pt x="1381979" y="0"/>
                </a:moveTo>
                <a:lnTo>
                  <a:pt x="0" y="0"/>
                </a:lnTo>
                <a:lnTo>
                  <a:pt x="0" y="457309"/>
                </a:lnTo>
                <a:lnTo>
                  <a:pt x="1381979" y="457309"/>
                </a:lnTo>
                <a:lnTo>
                  <a:pt x="138197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-960229">
            <a:off x="15519453" y="536311"/>
            <a:ext cx="1517054" cy="502007"/>
          </a:xfrm>
          <a:custGeom>
            <a:avLst/>
            <a:gdLst/>
            <a:ahLst/>
            <a:cxnLst/>
            <a:rect r="r" b="b" t="t" l="l"/>
            <a:pathLst>
              <a:path h="502007" w="1517054">
                <a:moveTo>
                  <a:pt x="1517054" y="0"/>
                </a:moveTo>
                <a:lnTo>
                  <a:pt x="0" y="0"/>
                </a:lnTo>
                <a:lnTo>
                  <a:pt x="0" y="502007"/>
                </a:lnTo>
                <a:lnTo>
                  <a:pt x="1517054" y="502007"/>
                </a:lnTo>
                <a:lnTo>
                  <a:pt x="151705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5700775" y="23600"/>
            <a:ext cx="6886449" cy="93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Rol del docente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355" y="6024608"/>
            <a:ext cx="9068645" cy="3410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Escucha activam</a:t>
            </a:r>
            <a:r>
              <a:rPr lang="en-US" sz="3294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ente</a:t>
            </a:r>
          </a:p>
          <a:p>
            <a:pPr algn="ctr">
              <a:lnSpc>
                <a:spcPts val="4612"/>
              </a:lnSpc>
            </a:pPr>
            <a:r>
              <a:rPr lang="en-US" sz="3294" spc="7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Favorece un ambiente de confianza donde el estudiantado pueda expresar ideas, sentimientos y preocupaciones de forma segura y respetuosa.</a:t>
            </a:r>
          </a:p>
          <a:p>
            <a:pPr algn="ctr">
              <a:lnSpc>
                <a:spcPts val="4341"/>
              </a:lnSpc>
            </a:pPr>
            <a:r>
              <a:rPr lang="en-US" sz="3101" spc="68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Mostrar interés genuino por las experiencias del grupo.</a:t>
            </a:r>
          </a:p>
          <a:p>
            <a:pPr algn="ctr">
              <a:lnSpc>
                <a:spcPts val="4341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968468" y="5400140"/>
            <a:ext cx="7748425" cy="385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318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318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odela conductas emocionales saludables</a:t>
            </a:r>
          </a:p>
          <a:p>
            <a:pPr algn="ctr">
              <a:lnSpc>
                <a:spcPts val="4463"/>
              </a:lnSpc>
            </a:pPr>
            <a:r>
              <a:rPr lang="en-US" sz="318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docente se convierte en un referente al demostrar empatía, autocontrol, respeto y comunicación asertiva en sus interacciones cotidianas.</a:t>
            </a:r>
          </a:p>
          <a:p>
            <a:pPr algn="ctr">
              <a:lnSpc>
                <a:spcPts val="4463"/>
              </a:lnSpc>
            </a:pPr>
            <a:r>
              <a:rPr lang="en-US" sz="3188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Resolver desacuerdos mediante el diálogo y la escucha.</a:t>
            </a:r>
          </a:p>
          <a:p>
            <a:pPr algn="l">
              <a:lnSpc>
                <a:spcPts val="3913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2026001">
            <a:off x="16117991" y="-815995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4557585" y="510834"/>
            <a:ext cx="825791" cy="82579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074634" y="336912"/>
            <a:ext cx="825791" cy="82579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 strike="noStrike" u="non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910370" y="5687913"/>
            <a:ext cx="825791" cy="82579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846404" y="5275017"/>
            <a:ext cx="825791" cy="825791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1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9968468" y="720640"/>
            <a:ext cx="7518205" cy="3200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143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Acompaña</a:t>
            </a:r>
          </a:p>
          <a:p>
            <a:pPr algn="ctr">
              <a:lnSpc>
                <a:spcPts val="4400"/>
              </a:lnSpc>
            </a:pPr>
            <a:r>
              <a:rPr lang="en-US" sz="3143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</a:t>
            </a:r>
            <a:r>
              <a:rPr lang="en-US" sz="3143" spc="69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rinda apoyo durante el proceso de aprendizaje emocional, respetando las diferencias individuales y promoviendo el bienestar de cada estudiante.</a:t>
            </a:r>
          </a:p>
          <a:p>
            <a:pPr algn="ctr">
              <a:lnSpc>
                <a:spcPts val="4400"/>
              </a:lnSpc>
            </a:pPr>
            <a:r>
              <a:rPr lang="en-US" sz="3143" spc="69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Escuchar y validar emociones sin juzgar.</a:t>
            </a:r>
          </a:p>
          <a:p>
            <a:pPr algn="l">
              <a:lnSpc>
                <a:spcPts val="3411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0" y="951468"/>
            <a:ext cx="8526744" cy="393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</a:t>
            </a: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uía</a:t>
            </a:r>
          </a:p>
          <a:p>
            <a:pPr algn="ctr">
              <a:lnSpc>
                <a:spcPts val="4480"/>
              </a:lnSpc>
            </a:pP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</a:t>
            </a: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rienta al estudiantado en la comprensión de sus emociones y en la búsqueda de estrategias para afrontar situaciones personales y sociales de manera positiva.</a:t>
            </a:r>
          </a:p>
          <a:p>
            <a:pPr algn="ctr">
              <a:lnSpc>
                <a:spcPts val="4480"/>
              </a:lnSpc>
            </a:pPr>
            <a:r>
              <a:rPr lang="en-US" sz="3200" spc="70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Facilitar reflexiones sobre cómo actuar ante un conflicto.</a:t>
            </a:r>
          </a:p>
          <a:p>
            <a:pPr algn="ctr">
              <a:lnSpc>
                <a:spcPts val="4670"/>
              </a:lnSpc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2292571" y="9186785"/>
            <a:ext cx="6181609" cy="2922215"/>
          </a:xfrm>
          <a:custGeom>
            <a:avLst/>
            <a:gdLst/>
            <a:ahLst/>
            <a:cxnLst/>
            <a:rect r="r" b="b" t="t" l="l"/>
            <a:pathLst>
              <a:path h="2922215" w="6181609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01795" y="2548466"/>
            <a:ext cx="10204628" cy="6709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9"/>
              </a:lnSpc>
            </a:pPr>
          </a:p>
          <a:p>
            <a:pPr algn="l" marL="0" indent="0" lvl="0">
              <a:lnSpc>
                <a:spcPts val="5949"/>
              </a:lnSpc>
              <a:spcBef>
                <a:spcPct val="0"/>
              </a:spcBef>
            </a:pPr>
            <a:r>
              <a:rPr lang="en-US" sz="49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El abordaje de la inteligencia emocion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al se susten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ta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en enfoques educativos que promueven el desarro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llo integral del est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u</a:t>
            </a:r>
            <a:r>
              <a:rPr lang="en-US" sz="49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diantado, considerando tanto los aspectos cognitivos como los emocionales y sociales.</a:t>
            </a:r>
          </a:p>
          <a:p>
            <a:pPr algn="l" marL="0" indent="0" lvl="0">
              <a:lnSpc>
                <a:spcPts val="1681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1025781" y="-1729047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14630400" y="8009758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1324795">
            <a:off x="-462304" y="8396194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353344" y="844287"/>
            <a:ext cx="5614928" cy="7959305"/>
          </a:xfrm>
          <a:custGeom>
            <a:avLst/>
            <a:gdLst/>
            <a:ahLst/>
            <a:cxnLst/>
            <a:rect r="r" b="b" t="t" l="l"/>
            <a:pathLst>
              <a:path h="7959305" w="5614928">
                <a:moveTo>
                  <a:pt x="0" y="0"/>
                </a:moveTo>
                <a:lnTo>
                  <a:pt x="5614928" y="0"/>
                </a:lnTo>
                <a:lnTo>
                  <a:pt x="5614928" y="7959305"/>
                </a:lnTo>
                <a:lnTo>
                  <a:pt x="0" y="79593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18237" y="1759688"/>
            <a:ext cx="6886449" cy="93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 Curricular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89959" y="112382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81628" y="2586520"/>
            <a:ext cx="753843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Constructivista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Plantea que el aprendizaje se construye a partir de las experiencias, conocimientos previos e interacciones con el entorno.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El estudiantado aprende sobre emociones mediante la reflexión, el diálogo y situaciones reales de convivencia.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75861" y="81708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66545" y="2319591"/>
            <a:ext cx="954040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Humanista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Reco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noce a la persona como el centro del proceso educativo, promoviendo el desarrollo integral, la autonomía, la autoestima y el bienestar.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Se valora al estudiante como un ser único con necesidades, emociones y potencialidades propias.</a:t>
            </a:r>
          </a:p>
          <a:p>
            <a:pPr algn="ctr">
              <a:lnSpc>
                <a:spcPts val="5323"/>
              </a:lnSpc>
            </a:pP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75861" y="81708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66545" y="2319591"/>
            <a:ext cx="954040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Socio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emocio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nal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Busca desarrollar competencias emocionales y sociales que favorezcan el bienestar, las relaciones saludables y la convivencia pacífica.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Se fortalecen habilidades como la empatía, la regulación emocional y la toma de decisiones responsables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75861" y="81708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66545" y="2319591"/>
            <a:ext cx="954040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Aprendizaje Significativo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Pr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opo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ne que los nuevos conocimientos adquieren sentido cuando se relacionan con experiencias previas y situaciones de la vida cotidiana.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El estudiantado comprende mejor las emociones cuando las vincula con experiencias reales de su contexto personal y social.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89373">
            <a:off x="265626" y="327771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00775" y="23600"/>
            <a:ext cx="8141905" cy="1749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Actividad de Inicio: "Semáforo Emocional Express"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83155" y="3259788"/>
            <a:ext cx="10376145" cy="5263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7"/>
              </a:lnSpc>
            </a:pPr>
            <a:r>
              <a:rPr lang="en-US" sz="3769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Actividad de Inicio 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: Semáforo Emocional Express</a:t>
            </a:r>
          </a:p>
          <a:p>
            <a:pPr algn="ctr">
              <a:lnSpc>
                <a:spcPts val="5277"/>
              </a:lnSpc>
            </a:pP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Objetivo: Identificar emociones iniciales y activar conocimientos previos.</a:t>
            </a:r>
          </a:p>
          <a:p>
            <a:pPr algn="ctr">
              <a:lnSpc>
                <a:spcPts val="5277"/>
              </a:lnSpc>
            </a:pP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Materiales: tarjetas roja, amarilla y verde .</a:t>
            </a:r>
          </a:p>
          <a:p>
            <a:pPr algn="ctr">
              <a:lnSpc>
                <a:spcPts val="5277"/>
              </a:lnSpc>
            </a:pP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Pasos: 1) Pregunta ¿Cómo llegas hoy? 2) los estudiantes  Seleccionan color. 3) Tres voluntarios explican. 4) R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elación con inteligencia emocional. 5) Reflexión final.</a:t>
            </a:r>
          </a:p>
          <a:p>
            <a:pPr algn="ctr">
              <a:lnSpc>
                <a:spcPts val="4967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2026001">
            <a:off x="16117991" y="-815995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1690120" y="1697392"/>
            <a:ext cx="10166469" cy="26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ema: Inteligencia Emocional</a:t>
            </a:r>
          </a:p>
          <a:p>
            <a:pPr algn="ctr">
              <a:lnSpc>
                <a:spcPts val="5341"/>
              </a:lnSpc>
            </a:pP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Nivel: 8° año</a:t>
            </a:r>
          </a:p>
          <a:p>
            <a:pPr algn="ctr">
              <a:lnSpc>
                <a:spcPts val="5341"/>
              </a:lnSpc>
            </a:pP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Duración: 5 minutos</a:t>
            </a:r>
          </a:p>
          <a:p>
            <a:pPr algn="ctr">
              <a:lnSpc>
                <a:spcPts val="5568"/>
              </a:lnSpc>
            </a:pPr>
            <a:r>
              <a:rPr lang="en-US" sz="3977" spc="87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</a:t>
            </a:r>
            <a:r>
              <a:rPr lang="en-US" sz="3977" spc="87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mento: Inicio de la lección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292571" y="9186785"/>
            <a:ext cx="6181609" cy="2922215"/>
          </a:xfrm>
          <a:custGeom>
            <a:avLst/>
            <a:gdLst/>
            <a:ahLst/>
            <a:cxnLst/>
            <a:rect r="r" b="b" t="t" l="l"/>
            <a:pathLst>
              <a:path h="2922215" w="6181609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43788" y="1428777"/>
            <a:ext cx="8200425" cy="8044127"/>
          </a:xfrm>
          <a:custGeom>
            <a:avLst/>
            <a:gdLst/>
            <a:ahLst/>
            <a:cxnLst/>
            <a:rect r="r" b="b" t="t" l="l"/>
            <a:pathLst>
              <a:path h="8044127" w="8200425">
                <a:moveTo>
                  <a:pt x="0" y="0"/>
                </a:moveTo>
                <a:lnTo>
                  <a:pt x="8200424" y="0"/>
                </a:lnTo>
                <a:lnTo>
                  <a:pt x="8200424" y="8044127"/>
                </a:lnTo>
                <a:lnTo>
                  <a:pt x="0" y="804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54528" y="1387127"/>
            <a:ext cx="7830336" cy="7871173"/>
          </a:xfrm>
          <a:custGeom>
            <a:avLst/>
            <a:gdLst/>
            <a:ahLst/>
            <a:cxnLst/>
            <a:rect r="r" b="b" t="t" l="l"/>
            <a:pathLst>
              <a:path h="7871173" w="7830336">
                <a:moveTo>
                  <a:pt x="0" y="0"/>
                </a:moveTo>
                <a:lnTo>
                  <a:pt x="7830337" y="0"/>
                </a:lnTo>
                <a:lnTo>
                  <a:pt x="7830337" y="7871173"/>
                </a:lnTo>
                <a:lnTo>
                  <a:pt x="0" y="787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13435" y="1638824"/>
            <a:ext cx="7534621" cy="7486011"/>
          </a:xfrm>
          <a:custGeom>
            <a:avLst/>
            <a:gdLst/>
            <a:ahLst/>
            <a:cxnLst/>
            <a:rect r="r" b="b" t="t" l="l"/>
            <a:pathLst>
              <a:path h="7486011" w="7534621">
                <a:moveTo>
                  <a:pt x="0" y="0"/>
                </a:moveTo>
                <a:lnTo>
                  <a:pt x="7534621" y="0"/>
                </a:lnTo>
                <a:lnTo>
                  <a:pt x="7534621" y="7486011"/>
                </a:lnTo>
                <a:lnTo>
                  <a:pt x="0" y="7486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89373">
            <a:off x="265626" y="327771"/>
            <a:ext cx="1344717" cy="444979"/>
          </a:xfrm>
          <a:custGeom>
            <a:avLst/>
            <a:gdLst/>
            <a:ahLst/>
            <a:cxnLst/>
            <a:rect r="r" b="b" t="t" l="l"/>
            <a:pathLst>
              <a:path h="444979" w="1344717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00775" y="23600"/>
            <a:ext cx="8141905" cy="1749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Actividad intermadia: "Detectives de las Emociones"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39960" y="4518169"/>
            <a:ext cx="10376145" cy="459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7"/>
              </a:lnSpc>
            </a:pPr>
            <a:r>
              <a:rPr lang="en-US" sz="3769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Actividad intermedia 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: Actividad Intermedia (7,5 min): </a:t>
            </a:r>
          </a:p>
          <a:p>
            <a:pPr algn="ctr">
              <a:lnSpc>
                <a:spcPts val="5277"/>
              </a:lnSpc>
            </a:pP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se solicitas a los estudiantes que formen 3 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rupos, en donde deberán Analizar 3 casos dado en hojas y deberan discutir las  emociónes y componente de Goleman involucrado.  Socia</a:t>
            </a:r>
            <a:r>
              <a:rPr lang="en-US" sz="3769" spc="82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lización breve y reflexión.</a:t>
            </a:r>
          </a:p>
          <a:p>
            <a:pPr algn="ctr">
              <a:lnSpc>
                <a:spcPts val="5277"/>
              </a:lnSpc>
            </a:pPr>
          </a:p>
          <a:p>
            <a:pPr algn="ctr">
              <a:lnSpc>
                <a:spcPts val="4967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2026001">
            <a:off x="16117991" y="-815995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1690120" y="1697392"/>
            <a:ext cx="10166469" cy="26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ema: Inteligencia Emocional</a:t>
            </a:r>
          </a:p>
          <a:p>
            <a:pPr algn="ctr">
              <a:lnSpc>
                <a:spcPts val="5341"/>
              </a:lnSpc>
            </a:pP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Nivel: 8° año</a:t>
            </a:r>
          </a:p>
          <a:p>
            <a:pPr algn="ctr">
              <a:lnSpc>
                <a:spcPts val="5341"/>
              </a:lnSpc>
            </a:pPr>
            <a:r>
              <a:rPr lang="en-US" sz="3815" spc="83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Duración: 7,5 minutos</a:t>
            </a:r>
          </a:p>
          <a:p>
            <a:pPr algn="ctr">
              <a:lnSpc>
                <a:spcPts val="5568"/>
              </a:lnSpc>
            </a:pPr>
            <a:r>
              <a:rPr lang="en-US" sz="3977" spc="87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</a:t>
            </a:r>
            <a:r>
              <a:rPr lang="en-US" sz="3977" spc="87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mento: Inicio de la lección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292571" y="9186785"/>
            <a:ext cx="6181609" cy="2922215"/>
          </a:xfrm>
          <a:custGeom>
            <a:avLst/>
            <a:gdLst/>
            <a:ahLst/>
            <a:cxnLst/>
            <a:rect r="r" b="b" t="t" l="l"/>
            <a:pathLst>
              <a:path h="2922215" w="6181609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29268" y="1329302"/>
            <a:ext cx="14429464" cy="8062463"/>
          </a:xfrm>
          <a:custGeom>
            <a:avLst/>
            <a:gdLst/>
            <a:ahLst/>
            <a:cxnLst/>
            <a:rect r="r" b="b" t="t" l="l"/>
            <a:pathLst>
              <a:path h="8062463" w="14429464">
                <a:moveTo>
                  <a:pt x="0" y="0"/>
                </a:moveTo>
                <a:lnTo>
                  <a:pt x="14429464" y="0"/>
                </a:lnTo>
                <a:lnTo>
                  <a:pt x="14429464" y="8062463"/>
                </a:lnTo>
                <a:lnTo>
                  <a:pt x="0" y="8062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Intermedio 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13869" y="1275084"/>
            <a:ext cx="15099909" cy="8229451"/>
          </a:xfrm>
          <a:custGeom>
            <a:avLst/>
            <a:gdLst/>
            <a:ahLst/>
            <a:cxnLst/>
            <a:rect r="r" b="b" t="t" l="l"/>
            <a:pathLst>
              <a:path h="8229451" w="15099909">
                <a:moveTo>
                  <a:pt x="0" y="0"/>
                </a:moveTo>
                <a:lnTo>
                  <a:pt x="15099910" y="0"/>
                </a:lnTo>
                <a:lnTo>
                  <a:pt x="15099910" y="8229451"/>
                </a:lnTo>
                <a:lnTo>
                  <a:pt x="0" y="82294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Intermadio 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6105" y="1148720"/>
            <a:ext cx="15533195" cy="8465591"/>
          </a:xfrm>
          <a:custGeom>
            <a:avLst/>
            <a:gdLst/>
            <a:ahLst/>
            <a:cxnLst/>
            <a:rect r="r" b="b" t="t" l="l"/>
            <a:pathLst>
              <a:path h="8465591" w="15533195">
                <a:moveTo>
                  <a:pt x="0" y="0"/>
                </a:moveTo>
                <a:lnTo>
                  <a:pt x="15533195" y="0"/>
                </a:lnTo>
                <a:lnTo>
                  <a:pt x="15533195" y="8465592"/>
                </a:lnTo>
                <a:lnTo>
                  <a:pt x="0" y="846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60765" y="379366"/>
            <a:ext cx="10166469" cy="64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Intermedio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25781" y="-1729047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4630400" y="8009758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1324795">
            <a:off x="-462304" y="8396194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21708" y="1028700"/>
            <a:ext cx="5491388" cy="8229600"/>
          </a:xfrm>
          <a:custGeom>
            <a:avLst/>
            <a:gdLst/>
            <a:ahLst/>
            <a:cxnLst/>
            <a:rect r="r" b="b" t="t" l="l"/>
            <a:pathLst>
              <a:path h="8229600" w="5491388">
                <a:moveTo>
                  <a:pt x="0" y="0"/>
                </a:moveTo>
                <a:lnTo>
                  <a:pt x="5491387" y="0"/>
                </a:lnTo>
                <a:lnTo>
                  <a:pt x="54913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4212657"/>
            <a:ext cx="9388187" cy="93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 metodológicas utilizadas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89959" y="112382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81628" y="2586520"/>
            <a:ext cx="7538433" cy="668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Activació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 de conocimien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tos previos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Busca recup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erar experiencias y percepciones previas para conectar nuevos aprendizajes con conocimientos existentes.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La pregunta "¿Cómo llegas hoy?" permite relacionar la experiencia emocional personal con el tema de inteligencia emocional.</a:t>
            </a:r>
          </a:p>
          <a:p>
            <a:pPr algn="ctr">
              <a:lnSpc>
                <a:spcPts val="5323"/>
              </a:lnSpc>
            </a:pP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89959" y="112382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81628" y="2586520"/>
            <a:ext cx="753843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prendizaje Socioemocional (SEL)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al estudiantado reconocer e identificar sus emociones antes de iniciar el proceso de aprendizaje.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Los estudiantes analizan cómo llegan emocionalmente a la clase.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89959" y="112382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81628" y="2586520"/>
            <a:ext cx="7538433" cy="534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etacognición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Favo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rece la reflexión sobre los propios pensamientos, emociones y comportamientos.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El estudiantado reflexiona sobre las causas de su estado emocional.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1348" y="-142875"/>
            <a:ext cx="10490798" cy="126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strike="noStrike" u="non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89959" y="1123823"/>
            <a:ext cx="13721771" cy="7792823"/>
          </a:xfrm>
          <a:custGeom>
            <a:avLst/>
            <a:gdLst/>
            <a:ahLst/>
            <a:cxnLst/>
            <a:rect r="r" b="b" t="t" l="l"/>
            <a:pathLst>
              <a:path h="7792823" w="13721771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81628" y="2586520"/>
            <a:ext cx="7538433" cy="4672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Apr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endizaje signific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ativo (Ausub</a:t>
            </a: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el)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aprendizaje adquiere sentido cuando se conecta con experiencias personales.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Las emociones identificadas son experiencias reales y cercanas al estudiante.</a:t>
            </a:r>
          </a:p>
          <a:p>
            <a:pPr algn="ctr">
              <a:lnSpc>
                <a:spcPts val="53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8243" y="9320931"/>
            <a:ext cx="2133886" cy="1932137"/>
          </a:xfrm>
          <a:custGeom>
            <a:avLst/>
            <a:gdLst/>
            <a:ahLst/>
            <a:cxnLst/>
            <a:rect r="r" b="b" t="t" l="l"/>
            <a:pathLst>
              <a:path h="1932137" w="2133886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7199" y="9434922"/>
            <a:ext cx="1882101" cy="1704156"/>
          </a:xfrm>
          <a:custGeom>
            <a:avLst/>
            <a:gdLst/>
            <a:ahLst/>
            <a:cxnLst/>
            <a:rect r="r" b="b" t="t" l="l"/>
            <a:pathLst>
              <a:path h="1704156" w="1882101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35474" y="2878237"/>
            <a:ext cx="5596742" cy="427388"/>
          </a:xfrm>
          <a:custGeom>
            <a:avLst/>
            <a:gdLst/>
            <a:ahLst/>
            <a:cxnLst/>
            <a:rect r="r" b="b" t="t" l="l"/>
            <a:pathLst>
              <a:path h="427388" w="5596742">
                <a:moveTo>
                  <a:pt x="0" y="0"/>
                </a:moveTo>
                <a:lnTo>
                  <a:pt x="5596743" y="0"/>
                </a:lnTo>
                <a:lnTo>
                  <a:pt x="5596743" y="427387"/>
                </a:lnTo>
                <a:lnTo>
                  <a:pt x="0" y="427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-1025781" y="-1729047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14630400" y="8009758"/>
            <a:ext cx="7315200" cy="3458095"/>
          </a:xfrm>
          <a:custGeom>
            <a:avLst/>
            <a:gdLst/>
            <a:ahLst/>
            <a:cxnLst/>
            <a:rect r="r" b="b" t="t" l="l"/>
            <a:pathLst>
              <a:path h="3458095" w="7315200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1028700" y="4593176"/>
            <a:ext cx="15749526" cy="418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q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ra,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R. (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.f.). Regulac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ón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al. Rafael Bi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qu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rra. h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tt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ps://www.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faelb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querra.com/regula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-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mociona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/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Goleman, 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.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(1995). La 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nte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ncia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em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ocion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l. Ver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ara.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Machuc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Sole, C. (2 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marzo 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2022). 4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q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hab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 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 in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telig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al. FLICH. http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://fli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h.org/au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s-q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e-hablan-sob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e-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lig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cia-em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onal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/</a:t>
            </a:r>
          </a:p>
          <a:p>
            <a:pPr algn="l" marL="0" indent="0" lvl="1">
              <a:lnSpc>
                <a:spcPts val="4160"/>
              </a:lnSpc>
              <a:spcBef>
                <a:spcPct val="0"/>
              </a:spcBef>
            </a:pP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Min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terio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de Ed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ó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Públ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ta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.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(2023)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.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Programa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de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stu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dio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Educ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ón pa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 Paz y la Conv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ven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ci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a: Octavo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Año. S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 José: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MEP</a:t>
            </a:r>
            <a:r>
              <a:rPr lang="en-US" sz="2971" spc="65" strike="noStrike" u="none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.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</a:p>
          <a:p>
            <a:pPr algn="l">
              <a:lnSpc>
                <a:spcPts val="4160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1324795">
            <a:off x="-462304" y="8396194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026001">
            <a:off x="15062904" y="-924610"/>
            <a:ext cx="3810734" cy="2653657"/>
          </a:xfrm>
          <a:custGeom>
            <a:avLst/>
            <a:gdLst/>
            <a:ahLst/>
            <a:cxnLst/>
            <a:rect r="r" b="b" t="t" l="l"/>
            <a:pathLst>
              <a:path h="2653657" w="3810734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739752" y="1947394"/>
            <a:ext cx="9388187" cy="93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Referencias Bibliograficas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DAHMaXoFM50</dc:identifier>
  <dcterms:modified xsi:type="dcterms:W3CDTF">2011-08-01T06:04:30Z</dcterms:modified>
  <cp:revision>1</cp:revision>
  <dc:title>Beige Playful illustrated Emotional Intelligence Presentation</dc:title>
</cp:coreProperties>
</file>